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4" r:id="rId5"/>
    <p:sldId id="266" r:id="rId6"/>
    <p:sldId id="261" r:id="rId7"/>
    <p:sldId id="294" r:id="rId8"/>
    <p:sldId id="305" r:id="rId9"/>
    <p:sldId id="296" r:id="rId10"/>
    <p:sldId id="306" r:id="rId11"/>
    <p:sldId id="295" r:id="rId12"/>
    <p:sldId id="260" r:id="rId13"/>
    <p:sldId id="307" r:id="rId14"/>
    <p:sldId id="298" r:id="rId15"/>
    <p:sldId id="308" r:id="rId16"/>
    <p:sldId id="288" r:id="rId17"/>
    <p:sldId id="290" r:id="rId18"/>
    <p:sldId id="292" r:id="rId19"/>
    <p:sldId id="291" r:id="rId20"/>
    <p:sldId id="289" r:id="rId21"/>
    <p:sldId id="293" r:id="rId22"/>
    <p:sldId id="271" r:id="rId23"/>
    <p:sldId id="309" r:id="rId24"/>
    <p:sldId id="270" r:id="rId25"/>
    <p:sldId id="280" r:id="rId26"/>
    <p:sldId id="267" r:id="rId27"/>
    <p:sldId id="279" r:id="rId28"/>
    <p:sldId id="275" r:id="rId29"/>
    <p:sldId id="274" r:id="rId30"/>
    <p:sldId id="272" r:id="rId31"/>
    <p:sldId id="273" r:id="rId32"/>
    <p:sldId id="276" r:id="rId33"/>
    <p:sldId id="277" r:id="rId34"/>
    <p:sldId id="284" r:id="rId35"/>
    <p:sldId id="285" r:id="rId36"/>
    <p:sldId id="286" r:id="rId37"/>
    <p:sldId id="287" r:id="rId38"/>
    <p:sldId id="278" r:id="rId39"/>
    <p:sldId id="281" r:id="rId40"/>
    <p:sldId id="282" r:id="rId41"/>
    <p:sldId id="268" r:id="rId42"/>
    <p:sldId id="263" r:id="rId43"/>
    <p:sldId id="300" r:id="rId44"/>
    <p:sldId id="310" r:id="rId45"/>
    <p:sldId id="303" r:id="rId46"/>
    <p:sldId id="311" r:id="rId47"/>
    <p:sldId id="304" r:id="rId48"/>
    <p:sldId id="302" r:id="rId49"/>
    <p:sldId id="283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" y="-229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activeX/activeX1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pbwatlanta.com/grab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285"/>
  <ax:ocxPr ax:name="_cy" ax:value="26458"/>
</ax:ocx>
</file>

<file path=ppt/activeX/activeX2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pbwatlanta.com/insert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285"/>
  <ax:ocxPr ax:name="_cy" ax:value="26458"/>
</ax:ocx>
</file>

<file path=ppt/activeX/activeX3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pbwatlanta.com/resize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285"/>
  <ax:ocxPr ax:name="_cy" ax:value="26458"/>
</ax:ocx>
</file>

<file path=ppt/activeX/activeX4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pbwatlanta.com/newbm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285"/>
  <ax:ocxPr ax:name="_cy" ax:value="26458"/>
</ax:ocx>
</file>

<file path=ppt/activeX/activeX5.xml><?xml version="1.0" encoding="utf-8"?>
<ax:ocx xmlns:ax="http://schemas.microsoft.com/office/2006/activeX" xmlns:r="http://schemas.openxmlformats.org/officeDocument/2006/relationships" ax:classid="{6BF52A52-394A-11D3-B153-00C04F79FAA6}" ax:persistence="persistPropertyBag">
  <ax:ocxPr ax:name="URL" ax:value="http://www.pbwatlanta.com/textcalc.wmv"/>
  <ax:ocxPr ax:name="rate" ax:value="1"/>
  <ax:ocxPr ax:name="balance" ax:value="0"/>
  <ax:ocxPr ax:name="currentPosition" ax:value="0"/>
  <ax:ocxPr ax:name="defaultFrame" ax:value=""/>
  <ax:ocxPr ax:name="playCount" ax:value="1"/>
  <ax:ocxPr ax:name="autoStart" ax:value="-1"/>
  <ax:ocxPr ax:name="currentMarker" ax:value="0"/>
  <ax:ocxPr ax:name="invokeURLs" ax:value="-1"/>
  <ax:ocxPr ax:name="baseURL" ax:value=""/>
  <ax:ocxPr ax:name="volume" ax:value="50"/>
  <ax:ocxPr ax:name="mute" ax:value="0"/>
  <ax:ocxPr ax:name="uiMode" ax:value="full"/>
  <ax:ocxPr ax:name="stretchToFit" ax:value="0"/>
  <ax:ocxPr ax:name="windowlessVideo" ax:value="0"/>
  <ax:ocxPr ax:name="enabled" ax:value="-1"/>
  <ax:ocxPr ax:name="enableContextMenu" ax:value="-1"/>
  <ax:ocxPr ax:name="fullScreen" ax:value="0"/>
  <ax:ocxPr ax:name="SAMIStyle" ax:value=""/>
  <ax:ocxPr ax:name="SAMILang" ax:value=""/>
  <ax:ocxPr ax:name="SAMIFilename" ax:value=""/>
  <ax:ocxPr ax:name="captioningID" ax:value=""/>
  <ax:ocxPr ax:name="enableErrorDialogs" ax:value="0"/>
  <ax:ocxPr ax:name="_cx" ax:value="35285"/>
  <ax:ocxPr ax:name="_cy" ax:value="26458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9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148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3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059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03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807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810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64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25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21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43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0992F-0001-4256-9222-18C86BC8E97E}" type="datetimeFigureOut">
              <a:rPr lang="en-US" smtClean="0"/>
              <a:t>8/4/2015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56766-2B12-45E5-8EC8-0F2666A14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2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4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6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000" b="1" dirty="0" smtClean="0"/>
              <a:t>MASTERING </a:t>
            </a:r>
            <a:br>
              <a:rPr lang="en-US" sz="5000" b="1" dirty="0" smtClean="0"/>
            </a:br>
            <a:r>
              <a:rPr lang="en-US" sz="5000" b="1" dirty="0" smtClean="0"/>
              <a:t>DOCUMENT AUTOMATION</a:t>
            </a:r>
            <a:endParaRPr lang="en-US" sz="5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Andy Sheppard, MAI</a:t>
            </a:r>
          </a:p>
          <a:p>
            <a:r>
              <a:rPr lang="en-US" sz="3600" dirty="0" smtClean="0"/>
              <a:t>Principal</a:t>
            </a:r>
          </a:p>
          <a:p>
            <a:r>
              <a:rPr lang="en-US" sz="3600" dirty="0" smtClean="0"/>
              <a:t>Pritchett, Ball &amp; Wise, Inc.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743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AUTO-TEXT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91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VIDEO</a:t>
            </a:r>
          </a:p>
          <a:p>
            <a:pPr marL="0" lvl="3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INSERTING AUTO TEXT</a:t>
            </a: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INTO DOCUMENT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70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2055" name="WindowsMediaPlayer1" r:id="rId2" imgW="7620120" imgH="5715000"/>
        </mc:Choice>
        <mc:Fallback>
          <p:control name="WindowsMediaPlayer1" r:id="rId2" imgW="7620120" imgH="571500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01715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YOU CAN AUTOMATE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346075" lvl="1" indent="-290513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“MACROS” CAN AUTOMATE PROCESSES: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Resize Photos to Fit 2/Page, 6/Page, Full Page, Etc.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Insert “Landscaped” Page (w/o Pages Going Haywire)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“Ask” for Inputs (i.e., Client Info, Etc.) upon Opening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“Lock” Portions of a Document from Edits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Highlight Misspelled Words (Instead of Thin Red Lines)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Add Current Headers, Footers, Qualifications, Etc.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Add Predefined Named Files (i.e., “LS_Map.jpg”)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“Pull” Data from Excel, Access, Etc.</a:t>
            </a:r>
          </a:p>
        </p:txBody>
      </p:sp>
    </p:spTree>
    <p:extLst>
      <p:ext uri="{BB962C8B-B14F-4D97-AF65-F5344CB8AC3E}">
        <p14:creationId xmlns:p14="http://schemas.microsoft.com/office/powerpoint/2010/main" val="977913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91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VIDEO</a:t>
            </a:r>
          </a:p>
          <a:p>
            <a:pPr marL="0" lvl="3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USING MACROS </a:t>
            </a: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TO RESIZE PHOTOS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4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3079" name="WindowsMediaPlayer1" r:id="rId2" imgW="7620120" imgH="5715000"/>
        </mc:Choice>
        <mc:Fallback>
          <p:control name="WindowsMediaPlayer1" r:id="rId2" imgW="7620120" imgH="571500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267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91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SETTING UP COMPUTER</a:t>
            </a:r>
          </a:p>
          <a:p>
            <a:pPr marL="0" lvl="3" indent="0" algn="ctr">
              <a:buNone/>
            </a:pPr>
            <a:endParaRPr lang="en-US" sz="54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TO USE/MAKE MACROS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61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60752"/>
            <a:ext cx="6858000" cy="5589814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19930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92754"/>
            <a:ext cx="7336305" cy="5668963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42165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67958"/>
            <a:ext cx="6096000" cy="6690042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109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MACROS PRIMER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82686"/>
            <a:ext cx="9036205" cy="4746867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917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TOPICS COVERED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WHY DO APPRAISERS NEED AUTOMATION?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WHAT “CANNED” SOFTWARE IS OUT THERE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WHAT THINGS CAN </a:t>
            </a:r>
            <a:r>
              <a:rPr lang="en-US" i="1" dirty="0" smtClean="0">
                <a:solidFill>
                  <a:schemeClr val="bg1"/>
                </a:solidFill>
              </a:rPr>
              <a:t>YOU</a:t>
            </a:r>
            <a:r>
              <a:rPr lang="en-US" dirty="0" smtClean="0">
                <a:solidFill>
                  <a:schemeClr val="bg1"/>
                </a:solidFill>
              </a:rPr>
              <a:t> AUTOMATE?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MAKING </a:t>
            </a:r>
            <a:r>
              <a:rPr lang="en-US" i="1" dirty="0" smtClean="0">
                <a:solidFill>
                  <a:schemeClr val="bg1"/>
                </a:solidFill>
              </a:rPr>
              <a:t>YOUR</a:t>
            </a:r>
            <a:r>
              <a:rPr lang="en-US" dirty="0" smtClean="0">
                <a:solidFill>
                  <a:schemeClr val="bg1"/>
                </a:solidFill>
              </a:rPr>
              <a:t> SOFTWARE DO MORE (“DIY”)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40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MACROS PRIMER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7" y="1676400"/>
            <a:ext cx="9147921" cy="4805553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667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EXAMPLES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77" y="0"/>
            <a:ext cx="7482155" cy="6876585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0068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MACROS PRIMER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43" y="2743200"/>
            <a:ext cx="8992057" cy="3188779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68857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553200" cy="6161129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4553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GREAT ALTERNATIVE IF YOU WANT TO…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  - Stop Typing the Same Words, Over and Over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dirty="0" smtClean="0">
                <a:solidFill>
                  <a:schemeClr val="bg1"/>
                </a:solidFill>
              </a:rPr>
              <a:t>Acres?  Address?  County?  I/We?  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- Stop Making Verb Tense Changes by Hand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dirty="0" smtClean="0">
                <a:solidFill>
                  <a:schemeClr val="bg1"/>
                </a:solidFill>
              </a:rPr>
              <a:t>… appraiser opines / appraisers opine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- Stop Doing Math by Hand/Excel/Calculator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i="1" dirty="0" smtClean="0">
                <a:solidFill>
                  <a:schemeClr val="bg1"/>
                </a:solidFill>
              </a:rPr>
              <a:t>Create Calculations within Word</a:t>
            </a:r>
            <a:endParaRPr lang="en-US" sz="32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29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GREAT WEBSITES &amp; REFERENCE BOOKS:</a:t>
            </a:r>
          </a:p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“Word 2010: Inside Out” by Katherine Murray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gregmaxey.mvps.org (MS Word Tips Link)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word.mvps.org (ALL)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gmayor.com (Word Pages &amp; Downloads)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4300" i="1" dirty="0" smtClean="0">
                <a:solidFill>
                  <a:schemeClr val="bg1"/>
                </a:solidFill>
              </a:rPr>
              <a:t>LMGTFY.com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53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SETUP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THE NEXT SLIDES SHOW YOU HOW TO:</a:t>
            </a:r>
          </a:p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“SEE” BOOKMARKS (NOT ON BY DEFAULT)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“SEE” FIELD CODE SHADING (“” “”)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PREVENT/ALLOW UPDATING ON FILE ENTRY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PREVENT/ALLOW UPDATING ON PRINT</a:t>
            </a:r>
          </a:p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SETUP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26273"/>
            <a:ext cx="7011587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06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68185"/>
            <a:ext cx="6858000" cy="5589815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4089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67161"/>
            <a:ext cx="7011587" cy="57150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529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WHY APPRAISERS NEED “AUTOMATION”</a:t>
            </a:r>
            <a:endParaRPr lang="en-US" sz="37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029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fontScale="85000" lnSpcReduction="10000"/>
          </a:bodyPr>
          <a:lstStyle/>
          <a:p>
            <a:r>
              <a:rPr lang="en-US" i="1" u="sng" dirty="0" smtClean="0">
                <a:solidFill>
                  <a:schemeClr val="bg1"/>
                </a:solidFill>
              </a:rPr>
              <a:t>CONSISTENCY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Repeat Same Values Throughout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Manage Sentence Tense/Person Agreement Issues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Fix Innocuous Things that Look Bad if Done Incorrectly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u="sng" dirty="0" smtClean="0">
                <a:solidFill>
                  <a:schemeClr val="bg1"/>
                </a:solidFill>
              </a:rPr>
              <a:t>SPEED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 Good Template Becomes “Fill in the Blanks” vs “Hunt &amp; Peck”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 Mass Changes at Once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Make Mass </a:t>
            </a:r>
            <a:r>
              <a:rPr lang="en-US" i="1" dirty="0" smtClean="0">
                <a:solidFill>
                  <a:schemeClr val="bg1"/>
                </a:solidFill>
              </a:rPr>
              <a:t>Corrections</a:t>
            </a:r>
            <a:r>
              <a:rPr lang="en-US" dirty="0" smtClean="0">
                <a:solidFill>
                  <a:schemeClr val="bg1"/>
                </a:solidFill>
              </a:rPr>
              <a:t> at Once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i="1" u="sng" dirty="0" smtClean="0">
                <a:solidFill>
                  <a:schemeClr val="bg1"/>
                </a:solidFill>
              </a:rPr>
              <a:t>REPETITION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Helps Reader Not Have to Flip To/Fro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Recapitulating Facts Makes You Seem Organized/Competent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Typing the Same Thing, Over and Over, is BORING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997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SETUP</a:t>
            </a:r>
            <a:endParaRPr lang="en-US" dirty="0"/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08049"/>
            <a:ext cx="6930430" cy="5649951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133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“BOOKMARK” IS A THING THAT REPEATS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“CROSS REFERENCE” IS A LINK TO BOOKMARK</a:t>
            </a:r>
          </a:p>
          <a:p>
            <a:pPr marL="0" lvl="3" indent="0" algn="ctr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BOTH ARE LOCATED ON THE </a:t>
            </a:r>
            <a:r>
              <a:rPr lang="en-US" sz="3200" b="1" i="1" dirty="0" smtClean="0">
                <a:solidFill>
                  <a:schemeClr val="bg1"/>
                </a:solidFill>
              </a:rPr>
              <a:t>INSERT</a:t>
            </a:r>
            <a:r>
              <a:rPr lang="en-US" sz="3200" i="1" dirty="0" smtClean="0">
                <a:solidFill>
                  <a:schemeClr val="bg1"/>
                </a:solidFill>
              </a:rPr>
              <a:t> MENU</a:t>
            </a: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BOTH ARE </a:t>
            </a:r>
            <a:r>
              <a:rPr lang="en-US" sz="3200" b="1" i="1" dirty="0" smtClean="0">
                <a:solidFill>
                  <a:schemeClr val="bg1"/>
                </a:solidFill>
              </a:rPr>
              <a:t>DOCUMENT SPECIFIC</a:t>
            </a:r>
            <a:endParaRPr lang="en-US" sz="3200" b="1" i="1" dirty="0">
              <a:solidFill>
                <a:schemeClr val="bg1"/>
              </a:solidFill>
            </a:endParaRP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4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MAKES THE </a:t>
            </a:r>
            <a:r>
              <a:rPr lang="en-US" sz="3200" i="1" dirty="0" smtClean="0">
                <a:solidFill>
                  <a:schemeClr val="bg1"/>
                </a:solidFill>
              </a:rPr>
              <a:t>MAGIC </a:t>
            </a:r>
            <a:r>
              <a:rPr lang="en-US" sz="3200" dirty="0" smtClean="0">
                <a:solidFill>
                  <a:schemeClr val="bg1"/>
                </a:solidFill>
              </a:rPr>
              <a:t>HAPPEN</a:t>
            </a:r>
          </a:p>
          <a:p>
            <a:pPr marL="0" lvl="3" indent="0" algn="ctr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SHOWS UP AS </a:t>
            </a:r>
            <a:r>
              <a:rPr lang="en-US" sz="3200" b="1" i="1" dirty="0" smtClean="0">
                <a:solidFill>
                  <a:schemeClr val="bg1"/>
                </a:solidFill>
              </a:rPr>
              <a:t>GREY</a:t>
            </a:r>
            <a:r>
              <a:rPr lang="en-US" sz="3200" i="1" dirty="0" smtClean="0">
                <a:solidFill>
                  <a:schemeClr val="bg1"/>
                </a:solidFill>
              </a:rPr>
              <a:t>-HIGHLIGHTED TEXT</a:t>
            </a: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GREY </a:t>
            </a:r>
            <a:r>
              <a:rPr lang="en-US" sz="3200" b="1" i="1" dirty="0" smtClean="0">
                <a:solidFill>
                  <a:schemeClr val="bg1"/>
                </a:solidFill>
              </a:rPr>
              <a:t>DOES NOT</a:t>
            </a:r>
            <a:r>
              <a:rPr lang="en-US" sz="3200" i="1" dirty="0" smtClean="0">
                <a:solidFill>
                  <a:schemeClr val="bg1"/>
                </a:solidFill>
              </a:rPr>
              <a:t> SHOW UP WHEN PRINTED</a:t>
            </a:r>
          </a:p>
          <a:p>
            <a:pPr marL="0" lvl="3" indent="0" algn="ctr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SHIFT F9</a:t>
            </a:r>
            <a:r>
              <a:rPr lang="en-US" sz="3200" i="1" dirty="0" smtClean="0">
                <a:solidFill>
                  <a:schemeClr val="bg1"/>
                </a:solidFill>
              </a:rPr>
              <a:t> SHOWS CODE FOR SINGLE WORD</a:t>
            </a:r>
          </a:p>
          <a:p>
            <a:pPr marL="0" lvl="3" indent="0" algn="ctr"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ALT F9</a:t>
            </a:r>
            <a:r>
              <a:rPr lang="en-US" sz="3200" i="1" dirty="0" smtClean="0">
                <a:solidFill>
                  <a:schemeClr val="bg1"/>
                </a:solidFill>
              </a:rPr>
              <a:t> SHOWS ALL CODES IN DOCUMENT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10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INSERTION</a:t>
            </a:r>
          </a:p>
          <a:p>
            <a:pPr marL="0" lvl="3" indent="0" algn="ctr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AUTOMATICALLY BY CROSS REFERENCING</a:t>
            </a:r>
          </a:p>
          <a:p>
            <a:pPr marL="0" lvl="3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MANUALLY BY CTRL F9  (        )</a:t>
            </a:r>
          </a:p>
          <a:p>
            <a:pPr marL="0" lvl="3" indent="0" algn="ctr">
              <a:buNone/>
            </a:pPr>
            <a:endParaRPr lang="en-US" sz="3200" i="1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PROGRAMMATICALLY BY MACROS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946" y="3962400"/>
            <a:ext cx="609600" cy="52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25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fontScale="92500"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CALCULATIONS AND USES:</a:t>
            </a:r>
          </a:p>
          <a:p>
            <a:pPr marL="0" lvl="3" indent="0" algn="ctr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u="sng" dirty="0" smtClean="0">
                <a:solidFill>
                  <a:schemeClr val="bg1"/>
                </a:solidFill>
              </a:rPr>
              <a:t>IF/THEN TYPE CHANGES</a:t>
            </a:r>
          </a:p>
          <a:p>
            <a:pPr marL="0" lvl="3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“Appraiser1”=Mike; “Appraiser2”=</a:t>
            </a:r>
            <a:r>
              <a:rPr lang="en-US" sz="3200" b="1" i="1" dirty="0" smtClean="0">
                <a:solidFill>
                  <a:schemeClr val="bg1"/>
                </a:solidFill>
              </a:rPr>
              <a:t>BLANK SPACE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{ IF Appraiser2 = “” “appraiser” “appraisers” }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…unit of comparison is price per </a:t>
            </a:r>
            <a:r>
              <a:rPr lang="en-US" sz="3200" b="1" dirty="0" smtClean="0">
                <a:solidFill>
                  <a:schemeClr val="bg1"/>
                </a:solidFill>
              </a:rPr>
              <a:t>SF (“</a:t>
            </a:r>
            <a:r>
              <a:rPr lang="en-US" sz="3200" b="1" dirty="0" err="1" smtClean="0">
                <a:solidFill>
                  <a:schemeClr val="bg1"/>
                </a:solidFill>
              </a:rPr>
              <a:t>UOC_Land</a:t>
            </a:r>
            <a:r>
              <a:rPr lang="en-US" sz="3200" b="1" dirty="0" smtClean="0">
                <a:solidFill>
                  <a:schemeClr val="bg1"/>
                </a:solidFill>
              </a:rPr>
              <a:t>”)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{ IF </a:t>
            </a:r>
            <a:r>
              <a:rPr lang="en-US" sz="3200" dirty="0" err="1" smtClean="0">
                <a:solidFill>
                  <a:schemeClr val="bg1"/>
                </a:solidFill>
              </a:rPr>
              <a:t>UOC_Land</a:t>
            </a:r>
            <a:r>
              <a:rPr lang="en-US" sz="3200" dirty="0" smtClean="0">
                <a:solidFill>
                  <a:schemeClr val="bg1"/>
                </a:solidFill>
              </a:rPr>
              <a:t>=“SF” “/SF of land </a:t>
            </a:r>
            <a:r>
              <a:rPr lang="en-US" sz="3200" dirty="0">
                <a:solidFill>
                  <a:schemeClr val="bg1"/>
                </a:solidFill>
              </a:rPr>
              <a:t>a</a:t>
            </a:r>
            <a:r>
              <a:rPr lang="en-US" sz="3200" dirty="0" smtClean="0">
                <a:solidFill>
                  <a:schemeClr val="bg1"/>
                </a:solidFill>
              </a:rPr>
              <a:t>rea” “/Acre” } </a:t>
            </a:r>
          </a:p>
        </p:txBody>
      </p:sp>
    </p:spTree>
    <p:extLst>
      <p:ext uri="{BB962C8B-B14F-4D97-AF65-F5344CB8AC3E}">
        <p14:creationId xmlns:p14="http://schemas.microsoft.com/office/powerpoint/2010/main" val="749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CALCULATIONS AND USES:</a:t>
            </a:r>
          </a:p>
          <a:p>
            <a:pPr marL="0" lvl="3" indent="0" algn="ctr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u="sng" dirty="0" smtClean="0">
                <a:solidFill>
                  <a:schemeClr val="bg1"/>
                </a:solidFill>
              </a:rPr>
              <a:t>SIMPLE MATH</a:t>
            </a:r>
          </a:p>
          <a:p>
            <a:pPr marL="0" lvl="3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“</a:t>
            </a:r>
            <a:r>
              <a:rPr lang="en-US" sz="3200" b="1" dirty="0" err="1" smtClean="0">
                <a:solidFill>
                  <a:schemeClr val="bg1"/>
                </a:solidFill>
              </a:rPr>
              <a:t>Subj_FMV</a:t>
            </a:r>
            <a:r>
              <a:rPr lang="en-US" sz="3200" b="1" dirty="0" smtClean="0">
                <a:solidFill>
                  <a:schemeClr val="bg1"/>
                </a:solidFill>
              </a:rPr>
              <a:t>”=$1,000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 { = </a:t>
            </a:r>
            <a:r>
              <a:rPr lang="en-US" sz="3200" dirty="0" err="1" smtClean="0">
                <a:solidFill>
                  <a:schemeClr val="bg1"/>
                </a:solidFill>
              </a:rPr>
              <a:t>Subj_FMV</a:t>
            </a:r>
            <a:r>
              <a:rPr lang="en-US" sz="3200" dirty="0" smtClean="0">
                <a:solidFill>
                  <a:schemeClr val="bg1"/>
                </a:solidFill>
              </a:rPr>
              <a:t> * 0.40 \# “$#,###” }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LAYERED MATH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</a:p>
          <a:p>
            <a:pPr marL="0" lvl="3" indent="0" algn="ctr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(INSURABLE VALUE EXAMPLE)</a:t>
            </a:r>
          </a:p>
        </p:txBody>
      </p:sp>
    </p:spTree>
    <p:extLst>
      <p:ext uri="{BB962C8B-B14F-4D97-AF65-F5344CB8AC3E}">
        <p14:creationId xmlns:p14="http://schemas.microsoft.com/office/powerpoint/2010/main" val="404867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028"/>
            <a:ext cx="5963253" cy="6830972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6598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7355941" cy="6858001"/>
          </a:xfrm>
        </p:spPr>
      </p:pic>
    </p:spTree>
    <p:extLst>
      <p:ext uri="{BB962C8B-B14F-4D97-AF65-F5344CB8AC3E}">
        <p14:creationId xmlns:p14="http://schemas.microsoft.com/office/powerpoint/2010/main" val="399579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SWITCHES FOR TEXT:</a:t>
            </a:r>
          </a:p>
          <a:p>
            <a:pPr marL="0" lvl="3" indent="0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XXX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819400"/>
            <a:ext cx="8437769" cy="2731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5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SWITCHES FOR #S TO TEXT: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\</a:t>
            </a:r>
            <a:r>
              <a:rPr lang="en-US" sz="3200" b="1" i="1" dirty="0" smtClean="0">
                <a:solidFill>
                  <a:schemeClr val="bg1"/>
                </a:solidFill>
              </a:rPr>
              <a:t>*</a:t>
            </a:r>
            <a:r>
              <a:rPr lang="en-US" sz="3200" i="1" dirty="0" smtClean="0">
                <a:solidFill>
                  <a:schemeClr val="bg1"/>
                </a:solidFill>
              </a:rPr>
              <a:t> </a:t>
            </a:r>
            <a:r>
              <a:rPr lang="en-US" sz="3200" i="1" dirty="0" err="1" smtClean="0">
                <a:solidFill>
                  <a:schemeClr val="bg1"/>
                </a:solidFill>
              </a:rPr>
              <a:t>CardText</a:t>
            </a:r>
            <a:r>
              <a:rPr lang="en-US" sz="3200" i="1" dirty="0" smtClean="0">
                <a:solidFill>
                  <a:schemeClr val="bg1"/>
                </a:solidFill>
              </a:rPr>
              <a:t> \* Caps  (72 </a:t>
            </a: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Seventy Two)</a:t>
            </a: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\* Roman (11  XI)</a:t>
            </a: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\* </a:t>
            </a:r>
            <a:r>
              <a:rPr lang="en-US" sz="3200" i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OrdText</a:t>
            </a: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(1  1</a:t>
            </a:r>
            <a:r>
              <a:rPr lang="en-US" sz="3200" i="1" baseline="30000" dirty="0" smtClean="0">
                <a:solidFill>
                  <a:schemeClr val="bg1"/>
                </a:solidFill>
                <a:sym typeface="Wingdings" panose="05000000000000000000" pitchFamily="2" charset="2"/>
              </a:rPr>
              <a:t>st</a:t>
            </a: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)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9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“CANNED” SOFTWARE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No Shortage of Options…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Alamode (Residential)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- Appraiser’s Paradise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</a:t>
            </a:r>
            <a:r>
              <a:rPr lang="en-US" sz="3200" dirty="0" err="1" smtClean="0">
                <a:solidFill>
                  <a:schemeClr val="bg1"/>
                </a:solidFill>
              </a:rPr>
              <a:t>AppraiseWrite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- Commercial Complete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- </a:t>
            </a:r>
            <a:r>
              <a:rPr lang="en-US" sz="3200" dirty="0" err="1" smtClean="0">
                <a:solidFill>
                  <a:schemeClr val="bg1"/>
                </a:solidFill>
              </a:rPr>
              <a:t>Datappraise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- Narrative One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smtClean="0">
                <a:solidFill>
                  <a:schemeClr val="bg1"/>
                </a:solidFill>
              </a:rPr>
              <a:t>    - Report Builder Pro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8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“FIELD CODE” SWITCHES FOR </a:t>
            </a:r>
            <a:r>
              <a:rPr lang="en-US" sz="3200" dirty="0" err="1" smtClean="0">
                <a:solidFill>
                  <a:schemeClr val="bg1"/>
                </a:solidFill>
              </a:rPr>
              <a:t>CALCS</a:t>
            </a:r>
            <a:r>
              <a:rPr lang="en-US" sz="3200" dirty="0" smtClean="0">
                <a:solidFill>
                  <a:schemeClr val="bg1"/>
                </a:solidFill>
              </a:rPr>
              <a:t> TO #S: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</a:rPr>
              <a:t>\</a:t>
            </a:r>
            <a:r>
              <a:rPr lang="en-US" sz="3200" b="1" i="1" dirty="0" smtClean="0">
                <a:solidFill>
                  <a:schemeClr val="bg1"/>
                </a:solidFill>
              </a:rPr>
              <a:t>#</a:t>
            </a:r>
            <a:r>
              <a:rPr lang="en-US" sz="3200" i="1" dirty="0" smtClean="0">
                <a:solidFill>
                  <a:schemeClr val="bg1"/>
                </a:solidFill>
              </a:rPr>
              <a:t>  #,###  (8.2253*43560 </a:t>
            </a: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358,294)</a:t>
            </a: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\# #,###.## (8.2253*43560  358,294.07)</a:t>
            </a: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\#  #,###.00x (8.22253*43560  358,294.068)</a:t>
            </a: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\# “$#,###.00 ‘ in taxes’ “  ($12.34 in taxes) </a:t>
            </a:r>
          </a:p>
          <a:p>
            <a:pPr marL="0" lvl="3" indent="0">
              <a:buNone/>
            </a:pP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\# “</a:t>
            </a:r>
            <a:r>
              <a:rPr lang="en-US" sz="3200" b="1" i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##</a:t>
            </a: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%” ($1 </a:t>
            </a:r>
            <a:r>
              <a:rPr lang="en-US" sz="3200" i="1" dirty="0" err="1" smtClean="0">
                <a:solidFill>
                  <a:schemeClr val="bg1"/>
                </a:solidFill>
                <a:sym typeface="Wingdings" panose="05000000000000000000" pitchFamily="2" charset="2"/>
              </a:rPr>
              <a:t>EXP</a:t>
            </a:r>
            <a:r>
              <a:rPr lang="en-US" sz="3200" i="1" dirty="0" smtClean="0">
                <a:solidFill>
                  <a:schemeClr val="bg1"/>
                </a:solidFill>
                <a:sym typeface="Wingdings" panose="05000000000000000000" pitchFamily="2" charset="2"/>
              </a:rPr>
              <a:t> / $3 EGI  33%) </a:t>
            </a:r>
            <a:r>
              <a:rPr lang="en-US" sz="3200" b="1" u="sng" dirty="0" smtClean="0">
                <a:solidFill>
                  <a:schemeClr val="bg1"/>
                </a:solidFill>
                <a:sym typeface="Wingdings" panose="05000000000000000000" pitchFamily="2" charset="2"/>
              </a:rPr>
              <a:t>WATCH OUT</a:t>
            </a:r>
            <a:endParaRPr lang="en-US" sz="3200" i="1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16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" y="988478"/>
            <a:ext cx="9140224" cy="5137686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8516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" y="815441"/>
            <a:ext cx="9166058" cy="5358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7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599" y="-228600"/>
            <a:ext cx="9372600" cy="7512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91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VIDEO</a:t>
            </a:r>
          </a:p>
          <a:p>
            <a:pPr marL="0" lvl="3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MAKING A NEW </a:t>
            </a: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BOOKMARK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5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4104" name="WindowsMediaPlayer1" r:id="rId2" imgW="7620120" imgH="5715000"/>
        </mc:Choice>
        <mc:Fallback>
          <p:control name="WindowsMediaPlayer1" r:id="rId2" imgW="7620120" imgH="571500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98906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MACRO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91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VIDEO</a:t>
            </a:r>
          </a:p>
          <a:p>
            <a:pPr marL="0" lvl="3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ERROR HANDLING </a:t>
            </a: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WITH FIELD CODES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89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5128" name="WindowsMediaPlayer1" r:id="rId2" imgW="7620120" imgH="5715000"/>
        </mc:Choice>
        <mc:Fallback>
          <p:control name="WindowsMediaPlayer1" r:id="rId2" imgW="7620120" imgH="571500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082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8595"/>
            <a:ext cx="9144000" cy="3440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7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DIY AUTOMATION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600200"/>
            <a:ext cx="8686800" cy="52578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n-US" sz="3200" u="sng" dirty="0" smtClean="0">
                <a:solidFill>
                  <a:schemeClr val="bg1"/>
                </a:solidFill>
              </a:rPr>
              <a:t>CONSIDERATIONS / BEST PRACTICES</a:t>
            </a:r>
            <a:r>
              <a:rPr lang="en-US" sz="3200" dirty="0" smtClean="0">
                <a:solidFill>
                  <a:schemeClr val="bg1"/>
                </a:solidFill>
              </a:rPr>
              <a:t>: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Start Small (appraiser vs appraisers; acres </a:t>
            </a:r>
            <a:r>
              <a:rPr lang="en-US" sz="3200" dirty="0" smtClean="0">
                <a:solidFill>
                  <a:schemeClr val="bg1"/>
                </a:solidFill>
                <a:sym typeface="Wingdings" panose="05000000000000000000" pitchFamily="2" charset="2"/>
              </a:rPr>
              <a:t> SF)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Involve Your End Users in the Process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Find Reasons to Add New Bookmarks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Put Bookmarks in the FRONT of the Report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Name Bookmarks w/ Logical Prefixes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Pay Attention to Word vs Excel re: Rounding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Bookmark Calculations – Never Repeat a </a:t>
            </a:r>
            <a:r>
              <a:rPr lang="en-US" sz="3200" dirty="0" err="1" smtClean="0">
                <a:solidFill>
                  <a:schemeClr val="bg1"/>
                </a:solidFill>
              </a:rPr>
              <a:t>Calc</a:t>
            </a: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Error Handling is a Necessity</a:t>
            </a:r>
            <a:endParaRPr lang="en-US" sz="3200" u="sng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03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“CANNED SOFTWARE”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Things to Look for When Choosing Software:</a:t>
            </a:r>
          </a:p>
          <a:p>
            <a:pPr marL="0" lvl="3" indent="0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Admin versus Appraiser Cost Difference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Annual Fee or One-Time Purchase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Accessible via Server Only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Accessible Online (Only or Additionally)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Ability to Add New “Fields”</a:t>
            </a:r>
          </a:p>
          <a:p>
            <a:pPr marL="457200" lvl="4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- Ability to Handle Multiple Premises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1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THINGS YOU CAN AUTOMATE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346075" lvl="1" indent="-346075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AUTO TEXT ENTRIES</a:t>
            </a:r>
            <a:endParaRPr lang="en-US" i="1" dirty="0" smtClean="0">
              <a:solidFill>
                <a:schemeClr val="bg1"/>
              </a:solidFill>
            </a:endParaRP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One-Click Loading - Proposal, Invoice, Etc. Templates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Text Changes (i.e., +- becomes ±; SF </a:t>
            </a:r>
            <a:r>
              <a:rPr lang="en-US" dirty="0">
                <a:solidFill>
                  <a:schemeClr val="bg1"/>
                </a:solidFill>
              </a:rPr>
              <a:t>becomes ft</a:t>
            </a:r>
            <a:r>
              <a:rPr lang="en-US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, etc</a:t>
            </a:r>
            <a:r>
              <a:rPr lang="en-US" dirty="0" smtClean="0">
                <a:solidFill>
                  <a:schemeClr val="bg1"/>
                </a:solidFill>
              </a:rPr>
              <a:t>.)</a:t>
            </a:r>
          </a:p>
          <a:p>
            <a:pPr lvl="2"/>
            <a:r>
              <a:rPr lang="en-US" dirty="0" smtClean="0">
                <a:solidFill>
                  <a:schemeClr val="bg1"/>
                </a:solidFill>
              </a:rPr>
              <a:t>Change Boilerplate Based on Specific Property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Specific Text for Specific Clients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Specific Text for Yellow Book Standards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“Methodology” Text for Apartments, Industrial, Etc.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“Improvement Analysis”  for Apartment, Industrial, Etc.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“Land Sale Template” (Long and Short Formats)</a:t>
            </a:r>
          </a:p>
          <a:p>
            <a:pPr lvl="3"/>
            <a:r>
              <a:rPr lang="en-US" dirty="0" smtClean="0">
                <a:solidFill>
                  <a:schemeClr val="bg1"/>
                </a:solidFill>
              </a:rPr>
              <a:t>“Improved Sale Template” for Apartment, Retail, Etc.</a:t>
            </a:r>
          </a:p>
          <a:p>
            <a:pPr lvl="3"/>
            <a:endParaRPr lang="en-US" dirty="0" smtClean="0">
              <a:solidFill>
                <a:schemeClr val="bg1"/>
              </a:solidFill>
            </a:endParaRPr>
          </a:p>
          <a:p>
            <a:pPr lvl="2"/>
            <a:endParaRPr lang="en-US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647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AUTO-TEXT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 lnSpcReduction="10000"/>
          </a:bodyPr>
          <a:lstStyle/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EASIEST TO USE 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- NOMINAL</a:t>
            </a:r>
            <a:r>
              <a:rPr lang="en-US" sz="3200" baseline="30000" dirty="0" smtClean="0">
                <a:solidFill>
                  <a:schemeClr val="bg1"/>
                </a:solidFill>
              </a:rPr>
              <a:t>*</a:t>
            </a:r>
            <a:r>
              <a:rPr lang="en-US" sz="3200" dirty="0" smtClean="0">
                <a:solidFill>
                  <a:schemeClr val="bg1"/>
                </a:solidFill>
              </a:rPr>
              <a:t> SETUP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- USE EXISTING TEXT/TEMPLATE/GRAPHICS</a:t>
            </a:r>
          </a:p>
          <a:p>
            <a:pPr marL="0" lvl="3" indent="0">
              <a:buNone/>
            </a:pPr>
            <a:r>
              <a:rPr lang="en-US" sz="3200" dirty="0" smtClean="0">
                <a:solidFill>
                  <a:schemeClr val="bg1"/>
                </a:solidFill>
              </a:rPr>
              <a:t>	- EASY TO CHANGE/UPDATE</a:t>
            </a:r>
          </a:p>
          <a:p>
            <a:pPr marL="0" lvl="3" indent="0">
              <a:buNone/>
            </a:pPr>
            <a:r>
              <a:rPr lang="en-US" sz="3200" dirty="0">
                <a:solidFill>
                  <a:schemeClr val="bg1"/>
                </a:solidFill>
              </a:rPr>
              <a:t>	</a:t>
            </a:r>
            <a:r>
              <a:rPr lang="en-US" sz="3200" dirty="0" smtClean="0">
                <a:solidFill>
                  <a:schemeClr val="bg1"/>
                </a:solidFill>
              </a:rPr>
              <a:t>- INSERT AS NEEDED</a:t>
            </a:r>
          </a:p>
          <a:p>
            <a:pPr marL="0" lvl="3" indent="0" algn="ctr">
              <a:buNone/>
            </a:pPr>
            <a:endParaRPr lang="en-US" sz="32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AUTO TEXT IS UNDER “QUICK PARTS”</a:t>
            </a:r>
          </a:p>
          <a:p>
            <a:pPr marL="0" lvl="3" indent="0" algn="ctr">
              <a:buNone/>
            </a:pPr>
            <a:r>
              <a:rPr lang="en-US" sz="3200" b="1" i="1" dirty="0" smtClean="0">
                <a:solidFill>
                  <a:schemeClr val="bg1"/>
                </a:solidFill>
              </a:rPr>
              <a:t>ON THE “INSERT” TAB/MENU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5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AUTO-TEXT PRIMER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1219200"/>
            <a:ext cx="9067800" cy="5791200"/>
          </a:xfrm>
          <a:noFill/>
          <a:effectLst>
            <a:glow>
              <a:schemeClr val="accent1"/>
            </a:glow>
            <a:reflection endPos="0" dist="50800" dir="5400000" sy="-100000" algn="bl" rotWithShape="0"/>
          </a:effectLst>
        </p:spPr>
        <p:txBody>
          <a:bodyPr>
            <a:normAutofit/>
          </a:bodyPr>
          <a:lstStyle/>
          <a:p>
            <a:pPr marL="0" lvl="3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VIDEO</a:t>
            </a:r>
          </a:p>
          <a:p>
            <a:pPr marL="0" lvl="3" indent="0" algn="ctr">
              <a:buNone/>
            </a:pPr>
            <a:endParaRPr lang="en-US" sz="5400" dirty="0" smtClean="0">
              <a:solidFill>
                <a:schemeClr val="bg1"/>
              </a:solidFill>
            </a:endParaRP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MAKING AUTO TEXT</a:t>
            </a:r>
          </a:p>
          <a:p>
            <a:pPr marL="0" lvl="3" indent="0" algn="ctr">
              <a:buNone/>
            </a:pPr>
            <a:r>
              <a:rPr lang="en-US" sz="5400" dirty="0" smtClean="0">
                <a:solidFill>
                  <a:schemeClr val="bg1"/>
                </a:solidFill>
              </a:rPr>
              <a:t>FROM EXISTING FILES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83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/>
            </a:gs>
            <a:gs pos="28000">
              <a:schemeClr val="accent1">
                <a:shade val="67500"/>
                <a:satMod val="115000"/>
              </a:schemeClr>
            </a:gs>
            <a:gs pos="100000">
              <a:schemeClr val="tx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1" name="WindowsMediaPlayer1" r:id="rId2" imgW="7620120" imgH="5715000"/>
        </mc:Choice>
        <mc:Fallback>
          <p:control name="WindowsMediaPlayer1" r:id="rId2" imgW="7620120" imgH="5715000">
            <p:pic>
              <p:nvPicPr>
                <p:cNvPr id="0" name="WindowsMediaPlayer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9144000" cy="6858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3360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944</Words>
  <Application>Microsoft Office PowerPoint</Application>
  <PresentationFormat>On-screen Show (4:3)</PresentationFormat>
  <Paragraphs>215</Paragraphs>
  <Slides>49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MASTERING  DOCUMENT AUTOMATION</vt:lpstr>
      <vt:lpstr>OVERVIEW OF TOPICS COVERED</vt:lpstr>
      <vt:lpstr>WHY APPRAISERS NEED “AUTOMATION”</vt:lpstr>
      <vt:lpstr>“CANNED” SOFTWARE</vt:lpstr>
      <vt:lpstr>“CANNED SOFTWARE”</vt:lpstr>
      <vt:lpstr>THINGS YOU CAN AUTOMATE</vt:lpstr>
      <vt:lpstr>AUTO-TEXT PRIMER</vt:lpstr>
      <vt:lpstr>AUTO-TEXT PRIMER</vt:lpstr>
      <vt:lpstr>PowerPoint Presentation</vt:lpstr>
      <vt:lpstr>AUTO-TEXT PRIMER</vt:lpstr>
      <vt:lpstr>PowerPoint Presentation</vt:lpstr>
      <vt:lpstr>THINGS YOU CAN AUTOMATE</vt:lpstr>
      <vt:lpstr>MACRO PRIMER</vt:lpstr>
      <vt:lpstr>PowerPoint Presentation</vt:lpstr>
      <vt:lpstr>MACRO PRIMER</vt:lpstr>
      <vt:lpstr>MACRO SETUP</vt:lpstr>
      <vt:lpstr>MACRO SETUP</vt:lpstr>
      <vt:lpstr>MACRO SETUP</vt:lpstr>
      <vt:lpstr>MACROS PRIMER</vt:lpstr>
      <vt:lpstr>MACROS PRIMER</vt:lpstr>
      <vt:lpstr>MACRO EXAMPLES</vt:lpstr>
      <vt:lpstr>MACROS PRIMER</vt:lpstr>
      <vt:lpstr>PowerPoint Presentation</vt:lpstr>
      <vt:lpstr>DIY AUTOMATION</vt:lpstr>
      <vt:lpstr>DIY AUTOMATION</vt:lpstr>
      <vt:lpstr>DIY AUTOMATION SETUP</vt:lpstr>
      <vt:lpstr>DIY AUTOMATION SETUP</vt:lpstr>
      <vt:lpstr>DIY AUTOMATION SETUP</vt:lpstr>
      <vt:lpstr>DIY AUTOMATION SETUP</vt:lpstr>
      <vt:lpstr>DIY AUTOMATION SETUP</vt:lpstr>
      <vt:lpstr>DIY AUTOMATION PRIMER</vt:lpstr>
      <vt:lpstr>DIY AUTOMATION PRIMER</vt:lpstr>
      <vt:lpstr>DIY AUTOMATION PRIMER</vt:lpstr>
      <vt:lpstr>DIY AUTOMATION PRIMER</vt:lpstr>
      <vt:lpstr>DIY AUTOMATION PRIMER</vt:lpstr>
      <vt:lpstr>PowerPoint Presentation</vt:lpstr>
      <vt:lpstr>PowerPoint Presentation</vt:lpstr>
      <vt:lpstr>DIY AUTOMATION PRIMER</vt:lpstr>
      <vt:lpstr>DIY AUTOMATION PRIMER</vt:lpstr>
      <vt:lpstr>DIY AUTOMATION PRIMER</vt:lpstr>
      <vt:lpstr>PowerPoint Presentation</vt:lpstr>
      <vt:lpstr>PowerPoint Presentation</vt:lpstr>
      <vt:lpstr>PowerPoint Presentation</vt:lpstr>
      <vt:lpstr>MACRO PRIMER</vt:lpstr>
      <vt:lpstr>PowerPoint Presentation</vt:lpstr>
      <vt:lpstr>MACRO PRIMER</vt:lpstr>
      <vt:lpstr>PowerPoint Presentation</vt:lpstr>
      <vt:lpstr>PowerPoint Presentation</vt:lpstr>
      <vt:lpstr>DIY AUTOMATION PRIMER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</dc:creator>
  <cp:lastModifiedBy>Andy</cp:lastModifiedBy>
  <cp:revision>53</cp:revision>
  <dcterms:created xsi:type="dcterms:W3CDTF">2015-07-22T21:17:28Z</dcterms:created>
  <dcterms:modified xsi:type="dcterms:W3CDTF">2015-08-04T15:43:07Z</dcterms:modified>
</cp:coreProperties>
</file>