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8"/>
  </p:notesMasterIdLst>
  <p:sldIdLst>
    <p:sldId id="256" r:id="rId2"/>
    <p:sldId id="257" r:id="rId3"/>
    <p:sldId id="258" r:id="rId4"/>
    <p:sldId id="259" r:id="rId5"/>
    <p:sldId id="260" r:id="rId6"/>
    <p:sldId id="262" r:id="rId7"/>
    <p:sldId id="276" r:id="rId8"/>
    <p:sldId id="263" r:id="rId9"/>
    <p:sldId id="264" r:id="rId10"/>
    <p:sldId id="265" r:id="rId11"/>
    <p:sldId id="266" r:id="rId12"/>
    <p:sldId id="267" r:id="rId13"/>
    <p:sldId id="268" r:id="rId14"/>
    <p:sldId id="277" r:id="rId15"/>
    <p:sldId id="269" r:id="rId16"/>
    <p:sldId id="270" r:id="rId17"/>
    <p:sldId id="272" r:id="rId18"/>
    <p:sldId id="278" r:id="rId19"/>
    <p:sldId id="279" r:id="rId20"/>
    <p:sldId id="280" r:id="rId21"/>
    <p:sldId id="271" r:id="rId22"/>
    <p:sldId id="261" r:id="rId23"/>
    <p:sldId id="273" r:id="rId24"/>
    <p:sldId id="274" r:id="rId25"/>
    <p:sldId id="275" r:id="rId26"/>
    <p:sldId id="281"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8B8F73-BC98-411E-BE33-DA4AC69E5665}">
          <p14:sldIdLst>
            <p14:sldId id="256"/>
          </p14:sldIdLst>
        </p14:section>
        <p14:section name="Untitled Section" id="{9F1BF10B-A98C-4C67-91F0-4BF2A119A081}">
          <p14:sldIdLst>
            <p14:sldId id="257"/>
            <p14:sldId id="258"/>
            <p14:sldId id="259"/>
            <p14:sldId id="260"/>
            <p14:sldId id="262"/>
            <p14:sldId id="276"/>
            <p14:sldId id="263"/>
            <p14:sldId id="264"/>
            <p14:sldId id="265"/>
            <p14:sldId id="266"/>
            <p14:sldId id="267"/>
            <p14:sldId id="268"/>
            <p14:sldId id="277"/>
            <p14:sldId id="269"/>
            <p14:sldId id="270"/>
            <p14:sldId id="272"/>
            <p14:sldId id="278"/>
            <p14:sldId id="279"/>
            <p14:sldId id="280"/>
            <p14:sldId id="271"/>
            <p14:sldId id="261"/>
            <p14:sldId id="273"/>
            <p14:sldId id="274"/>
            <p14:sldId id="275"/>
            <p14:sldId id="2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94675" autoAdjust="0"/>
  </p:normalViewPr>
  <p:slideViewPr>
    <p:cSldViewPr>
      <p:cViewPr>
        <p:scale>
          <a:sx n="120" d="100"/>
          <a:sy n="120" d="100"/>
        </p:scale>
        <p:origin x="-152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349D65B-EB23-4014-9FC7-686C3788492E}" type="datetimeFigureOut">
              <a:rPr lang="en-US" smtClean="0"/>
              <a:t>8/4/2015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3058683-3DD0-4B04-A60C-6413F23F64AD}" type="slidenum">
              <a:rPr lang="en-US" smtClean="0"/>
              <a:t>‹#›</a:t>
            </a:fld>
            <a:endParaRPr lang="en-US" dirty="0"/>
          </a:p>
        </p:txBody>
      </p:sp>
    </p:spTree>
    <p:extLst>
      <p:ext uri="{BB962C8B-B14F-4D97-AF65-F5344CB8AC3E}">
        <p14:creationId xmlns:p14="http://schemas.microsoft.com/office/powerpoint/2010/main" val="305808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38927D-CD50-4945-8D10-D6B85ECE5942}" type="datetime1">
              <a:rPr lang="en-US" smtClean="0"/>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3867EC-EB55-41A2-BCBF-E273E75BA1C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4B910A-53E6-4A3A-980A-6FD1CB535810}" type="datetime1">
              <a:rPr lang="en-US" smtClean="0"/>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3867EC-EB55-41A2-BCBF-E273E75BA1C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1C7A95-4887-4C69-82C1-08AEC349ABBD}" type="datetime1">
              <a:rPr lang="en-US" smtClean="0"/>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3867EC-EB55-41A2-BCBF-E273E75BA1C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C2D9F-45D5-49B4-873B-10B6B0E5729A}" type="datetime1">
              <a:rPr lang="en-US" smtClean="0"/>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3867EC-EB55-41A2-BCBF-E273E75BA1C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834A0-F0BA-4A06-ABDA-16792E2D846A}" type="datetime1">
              <a:rPr lang="en-US" smtClean="0"/>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3867EC-EB55-41A2-BCBF-E273E75BA1C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01DFA1-48BE-4C68-B37B-8B3FAFB7E7C4}" type="datetime1">
              <a:rPr lang="en-US" smtClean="0"/>
              <a:t>8/4/2015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3867EC-EB55-41A2-BCBF-E273E75BA1C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61150B-232C-4F7E-875F-7F10E49F112E}" type="datetime1">
              <a:rPr lang="en-US" smtClean="0"/>
              <a:t>8/4/2015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3867EC-EB55-41A2-BCBF-E273E75BA1C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79E415-8F27-41F0-B62E-6EFBA5E59574}" type="datetime1">
              <a:rPr lang="en-US" smtClean="0"/>
              <a:t>8/4/2015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3867EC-EB55-41A2-BCBF-E273E75BA1C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DA01D-70FE-4660-B502-FB355819C446}" type="datetime1">
              <a:rPr lang="en-US" smtClean="0"/>
              <a:t>8/4/2015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3867EC-EB55-41A2-BCBF-E273E75BA1C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B9071A-0E0A-490D-9DA0-8E6B68BE3587}" type="datetime1">
              <a:rPr lang="en-US" smtClean="0"/>
              <a:t>8/4/2015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3867EC-EB55-41A2-BCBF-E273E75BA1CA}"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A6C2B29-EBF9-4288-A1F5-5C393677FE91}" type="datetime1">
              <a:rPr lang="en-US" smtClean="0"/>
              <a:t>8/4/2015</a:t>
            </a:fld>
            <a:endParaRPr lang="en-US" dirty="0"/>
          </a:p>
        </p:txBody>
      </p:sp>
      <p:sp>
        <p:nvSpPr>
          <p:cNvPr id="9" name="Slide Number Placeholder 8"/>
          <p:cNvSpPr>
            <a:spLocks noGrp="1"/>
          </p:cNvSpPr>
          <p:nvPr>
            <p:ph type="sldNum" sz="quarter" idx="11"/>
          </p:nvPr>
        </p:nvSpPr>
        <p:spPr/>
        <p:txBody>
          <a:bodyPr/>
          <a:lstStyle/>
          <a:p>
            <a:fld id="{A03867EC-EB55-41A2-BCBF-E273E75BA1CA}"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03867EC-EB55-41A2-BCBF-E273E75BA1CA}"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FA3428B-AC07-4692-8320-743992CABC60}" type="datetime1">
              <a:rPr lang="en-US" smtClean="0"/>
              <a:t>8/4/2015</a:t>
            </a:fld>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bwatlanta.com/" TargetMode="External"/><Relationship Id="rId2" Type="http://schemas.openxmlformats.org/officeDocument/2006/relationships/hyperlink" Target="mailto:george@pbwatlanta.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600" dirty="0" smtClean="0">
                <a:latin typeface="Times New Roman" panose="02020603050405020304" pitchFamily="18" charset="0"/>
                <a:cs typeface="Times New Roman" panose="02020603050405020304" pitchFamily="18" charset="0"/>
              </a:rPr>
              <a:t>Appraising Industrial Properties</a:t>
            </a:r>
            <a:br>
              <a:rPr lang="en-US" sz="36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Mastering Appraisal Fundamentals</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Atlanta Area Chapter of the Appraisal Institute</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August 6, 2015 – Atlanta, Georgia</a:t>
            </a:r>
            <a:endParaRPr lang="en-US" sz="24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r>
              <a:rPr lang="en-US" sz="2000" dirty="0" smtClean="0">
                <a:solidFill>
                  <a:schemeClr val="tx1"/>
                </a:solidFill>
                <a:latin typeface="Times New Roman" panose="02020603050405020304" pitchFamily="18" charset="0"/>
                <a:cs typeface="Times New Roman" panose="02020603050405020304" pitchFamily="18" charset="0"/>
              </a:rPr>
              <a:t>George S. Petkovich, MAI, CCIM</a:t>
            </a:r>
          </a:p>
          <a:p>
            <a:r>
              <a:rPr lang="en-US" sz="2000" dirty="0" smtClean="0">
                <a:solidFill>
                  <a:schemeClr val="tx1"/>
                </a:solidFill>
                <a:latin typeface="Times New Roman" panose="02020603050405020304" pitchFamily="18" charset="0"/>
                <a:cs typeface="Times New Roman" panose="02020603050405020304" pitchFamily="18" charset="0"/>
              </a:rPr>
              <a:t>Pritchett, Ball &amp; Wise, Inc.</a:t>
            </a:r>
          </a:p>
          <a:p>
            <a:r>
              <a:rPr lang="en-US" sz="2000" dirty="0" smtClean="0">
                <a:solidFill>
                  <a:schemeClr val="tx1"/>
                </a:solidFill>
                <a:latin typeface="Times New Roman" panose="02020603050405020304" pitchFamily="18" charset="0"/>
                <a:cs typeface="Times New Roman" panose="02020603050405020304" pitchFamily="18" charset="0"/>
                <a:hlinkClick r:id="rId2"/>
              </a:rPr>
              <a:t>george@pbwatlanta.com</a:t>
            </a:r>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000" dirty="0" smtClean="0">
                <a:solidFill>
                  <a:schemeClr val="tx1"/>
                </a:solidFill>
                <a:latin typeface="Times New Roman" panose="02020603050405020304" pitchFamily="18" charset="0"/>
                <a:cs typeface="Times New Roman" panose="02020603050405020304" pitchFamily="18" charset="0"/>
                <a:hlinkClick r:id="rId3"/>
              </a:rPr>
              <a:t>www.pbwatlanta.com</a:t>
            </a:r>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000" dirty="0" smtClean="0">
                <a:solidFill>
                  <a:schemeClr val="tx1"/>
                </a:solidFill>
                <a:latin typeface="Times New Roman" panose="02020603050405020304" pitchFamily="18" charset="0"/>
                <a:cs typeface="Times New Roman" panose="02020603050405020304" pitchFamily="18" charset="0"/>
              </a:rPr>
              <a:t>(404) 874-4496</a:t>
            </a:r>
          </a:p>
          <a:p>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03867EC-EB55-41A2-BCBF-E273E75BA1CA}" type="slidenum">
              <a:rPr lang="en-US" smtClean="0"/>
              <a:t>1</a:t>
            </a:fld>
            <a:endParaRPr lang="en-US" dirty="0"/>
          </a:p>
        </p:txBody>
      </p:sp>
    </p:spTree>
    <p:extLst>
      <p:ext uri="{BB962C8B-B14F-4D97-AF65-F5344CB8AC3E}">
        <p14:creationId xmlns:p14="http://schemas.microsoft.com/office/powerpoint/2010/main" val="2885142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Market Factors Continued</a:t>
            </a:r>
            <a:endParaRPr lang="en-US" sz="3200" dirty="0"/>
          </a:p>
        </p:txBody>
      </p:sp>
      <p:sp>
        <p:nvSpPr>
          <p:cNvPr id="3" name="Content Placeholder 2"/>
          <p:cNvSpPr>
            <a:spLocks noGrp="1"/>
          </p:cNvSpPr>
          <p:nvPr>
            <p:ph idx="1"/>
          </p:nvPr>
        </p:nvSpPr>
        <p:spPr/>
        <p:txBody>
          <a:bodyPr>
            <a:normAutofit lnSpcReduction="10000"/>
          </a:bodyPr>
          <a:lstStyle/>
          <a:p>
            <a:pPr marL="114300" indent="0">
              <a:buNone/>
            </a:pPr>
            <a:r>
              <a:rPr lang="en-US" dirty="0" smtClean="0"/>
              <a:t>Close in Suburban Markets:  Depending upon specific location these submarkets might be affected by similar issues as compared to urban markets, but buildings tend to be larger, newer and more functional as compared to urban markets.  Mix of local and national tenants and a mix of ownership including local and national real estate companies and international investors.</a:t>
            </a:r>
          </a:p>
          <a:p>
            <a:pPr marL="114300" indent="0">
              <a:buNone/>
            </a:pPr>
            <a:endParaRPr lang="en-US" dirty="0"/>
          </a:p>
          <a:p>
            <a:pPr marL="114300" indent="0">
              <a:buNone/>
            </a:pPr>
            <a:r>
              <a:rPr lang="en-US" dirty="0" smtClean="0"/>
              <a:t>Also home to much of the service / flex market, which competes with Class B and Class C office space.  There has been no significant recent development of flex space as demand has been slack and vacancy rates high.  However, as the office market continues to improve and rates increase more businesses may begin moving to flex space to save money.  </a:t>
            </a:r>
            <a:endParaRPr lang="en-US" dirty="0"/>
          </a:p>
        </p:txBody>
      </p:sp>
      <p:sp>
        <p:nvSpPr>
          <p:cNvPr id="4" name="Slide Number Placeholder 3"/>
          <p:cNvSpPr>
            <a:spLocks noGrp="1"/>
          </p:cNvSpPr>
          <p:nvPr>
            <p:ph type="sldNum" sz="quarter" idx="12"/>
          </p:nvPr>
        </p:nvSpPr>
        <p:spPr/>
        <p:txBody>
          <a:bodyPr/>
          <a:lstStyle/>
          <a:p>
            <a:fld id="{A03867EC-EB55-41A2-BCBF-E273E75BA1CA}" type="slidenum">
              <a:rPr lang="en-US" smtClean="0"/>
              <a:t>10</a:t>
            </a:fld>
            <a:endParaRPr lang="en-US" dirty="0"/>
          </a:p>
        </p:txBody>
      </p:sp>
    </p:spTree>
    <p:extLst>
      <p:ext uri="{BB962C8B-B14F-4D97-AF65-F5344CB8AC3E}">
        <p14:creationId xmlns:p14="http://schemas.microsoft.com/office/powerpoint/2010/main" val="2385312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Factors Influencing the Institutional  Industrial Market</a:t>
            </a:r>
            <a:endParaRPr lang="en-US" sz="3200" dirty="0"/>
          </a:p>
        </p:txBody>
      </p:sp>
      <p:sp>
        <p:nvSpPr>
          <p:cNvPr id="3" name="Content Placeholder 2"/>
          <p:cNvSpPr>
            <a:spLocks noGrp="1"/>
          </p:cNvSpPr>
          <p:nvPr>
            <p:ph idx="1"/>
          </p:nvPr>
        </p:nvSpPr>
        <p:spPr/>
        <p:txBody>
          <a:bodyPr/>
          <a:lstStyle/>
          <a:p>
            <a:pPr marL="114300" indent="0">
              <a:buNone/>
            </a:pPr>
            <a:r>
              <a:rPr lang="en-US" dirty="0" smtClean="0"/>
              <a:t>Institutional grade industrial space was one of the first real estate sectors to recover.  This has lead to securitization and significant inflows of capital, especially from REITS, private capital, </a:t>
            </a:r>
            <a:r>
              <a:rPr lang="en-US" dirty="0" smtClean="0"/>
              <a:t>pension funds and insurance companies</a:t>
            </a:r>
            <a:r>
              <a:rPr lang="en-US" dirty="0" smtClean="0"/>
              <a:t>.  This has driven down yields and created a new development cycle.</a:t>
            </a:r>
          </a:p>
          <a:p>
            <a:pPr marL="114300" indent="0">
              <a:buNone/>
            </a:pPr>
            <a:endParaRPr lang="en-US" dirty="0"/>
          </a:p>
          <a:p>
            <a:pPr marL="114300" indent="0">
              <a:buNone/>
            </a:pPr>
            <a:r>
              <a:rPr lang="en-US" dirty="0" smtClean="0"/>
              <a:t>Institutional grade buildings are bigger, newer, more functional, and have specialized features (discussed in greater detail later). They tend to be located along major interstate corridors in suburban areas.  These buildings have experienced the bulk of new demand, which is driven by large </a:t>
            </a:r>
            <a:r>
              <a:rPr lang="en-US" dirty="0" smtClean="0"/>
              <a:t>users </a:t>
            </a:r>
            <a:r>
              <a:rPr lang="en-US" dirty="0" smtClean="0"/>
              <a:t>and represent the bulk of new construction in Atlanta and other major industrial markets.  </a:t>
            </a:r>
            <a:endParaRPr lang="en-US" dirty="0"/>
          </a:p>
        </p:txBody>
      </p:sp>
      <p:sp>
        <p:nvSpPr>
          <p:cNvPr id="4" name="Slide Number Placeholder 3"/>
          <p:cNvSpPr>
            <a:spLocks noGrp="1"/>
          </p:cNvSpPr>
          <p:nvPr>
            <p:ph type="sldNum" sz="quarter" idx="12"/>
          </p:nvPr>
        </p:nvSpPr>
        <p:spPr/>
        <p:txBody>
          <a:bodyPr/>
          <a:lstStyle/>
          <a:p>
            <a:fld id="{A03867EC-EB55-41A2-BCBF-E273E75BA1CA}" type="slidenum">
              <a:rPr lang="en-US" smtClean="0"/>
              <a:t>11</a:t>
            </a:fld>
            <a:endParaRPr lang="en-US" dirty="0"/>
          </a:p>
        </p:txBody>
      </p:sp>
    </p:spTree>
    <p:extLst>
      <p:ext uri="{BB962C8B-B14F-4D97-AF65-F5344CB8AC3E}">
        <p14:creationId xmlns:p14="http://schemas.microsoft.com/office/powerpoint/2010/main" val="2076445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Factors Influencing the Institutional  Industrial </a:t>
            </a:r>
            <a:r>
              <a:rPr lang="en-US" sz="3200" dirty="0" smtClean="0"/>
              <a:t>Market - Continued</a:t>
            </a:r>
            <a:endParaRPr lang="en-US" sz="3200" dirty="0"/>
          </a:p>
        </p:txBody>
      </p:sp>
      <p:sp>
        <p:nvSpPr>
          <p:cNvPr id="3" name="Content Placeholder 2"/>
          <p:cNvSpPr>
            <a:spLocks noGrp="1"/>
          </p:cNvSpPr>
          <p:nvPr>
            <p:ph idx="1"/>
          </p:nvPr>
        </p:nvSpPr>
        <p:spPr/>
        <p:txBody>
          <a:bodyPr>
            <a:normAutofit lnSpcReduction="10000"/>
          </a:bodyPr>
          <a:lstStyle/>
          <a:p>
            <a:pPr marL="114300" indent="0">
              <a:buNone/>
            </a:pPr>
            <a:r>
              <a:rPr lang="en-US" dirty="0" smtClean="0"/>
              <a:t>Supply Chain Management:  Managing the flow of raw materials, work in process inventory and finished goods is becoming increasingly sophisticated as companies seek to earn operating advantages by lowering costs and increasing efficiencies.  This includes reducing inventories through “Just in Time” production systems.  There are tradeoffs between freight costs, inventory costs and labor costs.</a:t>
            </a:r>
          </a:p>
          <a:p>
            <a:pPr marL="114300" indent="0">
              <a:buNone/>
            </a:pPr>
            <a:endParaRPr lang="en-US" dirty="0"/>
          </a:p>
          <a:p>
            <a:pPr marL="114300" indent="0">
              <a:buNone/>
            </a:pPr>
            <a:r>
              <a:rPr lang="en-US" dirty="0" smtClean="0"/>
              <a:t>Globalization:  Off shore production, imports and exports are all growing with major increases in volumes shipped being experienced by most ports. Shipping containers are moving increasingly quickly from ships, to trucks and trains via intermodal facilities feeding Atlanta area warehouses and distribution centers.  </a:t>
            </a:r>
            <a:endParaRPr lang="en-US" dirty="0"/>
          </a:p>
        </p:txBody>
      </p:sp>
      <p:sp>
        <p:nvSpPr>
          <p:cNvPr id="4" name="Slide Number Placeholder 3"/>
          <p:cNvSpPr>
            <a:spLocks noGrp="1"/>
          </p:cNvSpPr>
          <p:nvPr>
            <p:ph type="sldNum" sz="quarter" idx="12"/>
          </p:nvPr>
        </p:nvSpPr>
        <p:spPr/>
        <p:txBody>
          <a:bodyPr/>
          <a:lstStyle/>
          <a:p>
            <a:fld id="{A03867EC-EB55-41A2-BCBF-E273E75BA1CA}" type="slidenum">
              <a:rPr lang="en-US" smtClean="0"/>
              <a:t>12</a:t>
            </a:fld>
            <a:endParaRPr lang="en-US" dirty="0"/>
          </a:p>
        </p:txBody>
      </p:sp>
    </p:spTree>
    <p:extLst>
      <p:ext uri="{BB962C8B-B14F-4D97-AF65-F5344CB8AC3E}">
        <p14:creationId xmlns:p14="http://schemas.microsoft.com/office/powerpoint/2010/main" val="1000947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Factors Influencing the Institutional  Industrial Market - Continued</a:t>
            </a:r>
          </a:p>
        </p:txBody>
      </p:sp>
      <p:sp>
        <p:nvSpPr>
          <p:cNvPr id="3" name="Content Placeholder 2"/>
          <p:cNvSpPr>
            <a:spLocks noGrp="1"/>
          </p:cNvSpPr>
          <p:nvPr>
            <p:ph idx="1"/>
          </p:nvPr>
        </p:nvSpPr>
        <p:spPr/>
        <p:txBody>
          <a:bodyPr>
            <a:normAutofit/>
          </a:bodyPr>
          <a:lstStyle/>
          <a:p>
            <a:pPr marL="114300" indent="0">
              <a:buNone/>
            </a:pPr>
            <a:r>
              <a:rPr lang="en-US" sz="2000" dirty="0" smtClean="0"/>
              <a:t>E-Commerce:  Companies are trying to fulfill on-line orders to businesses and consumers in an ever quicker, more cost effective and reliable fashion in order to be able to compete more effectively with “Brick and Mortar” companies using a traditional business model.  E-Businesses are seeking specialized buildings to serve these often labor intensive and highly automated facilities.</a:t>
            </a:r>
            <a:endParaRPr lang="en-US" sz="20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625"/>
          <a:stretch/>
        </p:blipFill>
        <p:spPr>
          <a:xfrm>
            <a:off x="1752600" y="3733800"/>
            <a:ext cx="5201920" cy="2468880"/>
          </a:xfrm>
          <a:prstGeom prst="rect">
            <a:avLst/>
          </a:prstGeom>
        </p:spPr>
      </p:pic>
      <p:sp>
        <p:nvSpPr>
          <p:cNvPr id="4" name="Slide Number Placeholder 3"/>
          <p:cNvSpPr>
            <a:spLocks noGrp="1"/>
          </p:cNvSpPr>
          <p:nvPr>
            <p:ph type="sldNum" sz="quarter" idx="12"/>
          </p:nvPr>
        </p:nvSpPr>
        <p:spPr/>
        <p:txBody>
          <a:bodyPr/>
          <a:lstStyle/>
          <a:p>
            <a:fld id="{A03867EC-EB55-41A2-BCBF-E273E75BA1CA}" type="slidenum">
              <a:rPr lang="en-US" smtClean="0"/>
              <a:t>13</a:t>
            </a:fld>
            <a:endParaRPr lang="en-US" dirty="0"/>
          </a:p>
        </p:txBody>
      </p:sp>
    </p:spTree>
    <p:extLst>
      <p:ext uri="{BB962C8B-B14F-4D97-AF65-F5344CB8AC3E}">
        <p14:creationId xmlns:p14="http://schemas.microsoft.com/office/powerpoint/2010/main" val="1232525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Trends in the Industrial Market</a:t>
            </a:r>
            <a:endParaRPr lang="en-US" sz="3600" dirty="0"/>
          </a:p>
        </p:txBody>
      </p:sp>
      <p:sp>
        <p:nvSpPr>
          <p:cNvPr id="3" name="Content Placeholder 2"/>
          <p:cNvSpPr>
            <a:spLocks noGrp="1"/>
          </p:cNvSpPr>
          <p:nvPr>
            <p:ph idx="1"/>
          </p:nvPr>
        </p:nvSpPr>
        <p:spPr/>
        <p:txBody>
          <a:bodyPr>
            <a:normAutofit/>
          </a:bodyPr>
          <a:lstStyle/>
          <a:p>
            <a:pPr marL="114300" indent="0">
              <a:buNone/>
            </a:pPr>
            <a:r>
              <a:rPr lang="en-US" sz="2400" dirty="0" smtClean="0"/>
              <a:t>According to a recent published interview in Globe St.com, according to Ron Washle, Senior Managing Director with Newmark Grubb Knight Frank, “</a:t>
            </a:r>
            <a:r>
              <a:rPr lang="en-US" sz="2400" i="1" dirty="0" smtClean="0"/>
              <a:t>The biggest changes over the past 15 years are the dramatic growth in building size and efficiencies.  Fifteen years ago, 400,000 to 500,000 sf was big in an industrial building.  Five years ago 700,000 sf was considered large, and today we are seeing speculative industrial product being delivered in the range of 1.2 to 1.3 million square feet…In the past, the typical clear height requirement was 30 feet.  Now we are seeing a 36-foot minimum clearance”.</a:t>
            </a:r>
            <a:endParaRPr lang="en-US" sz="2400" dirty="0"/>
          </a:p>
        </p:txBody>
      </p:sp>
      <p:sp>
        <p:nvSpPr>
          <p:cNvPr id="4" name="Slide Number Placeholder 3"/>
          <p:cNvSpPr>
            <a:spLocks noGrp="1"/>
          </p:cNvSpPr>
          <p:nvPr>
            <p:ph type="sldNum" sz="quarter" idx="12"/>
          </p:nvPr>
        </p:nvSpPr>
        <p:spPr/>
        <p:txBody>
          <a:bodyPr/>
          <a:lstStyle/>
          <a:p>
            <a:fld id="{A03867EC-EB55-41A2-BCBF-E273E75BA1CA}" type="slidenum">
              <a:rPr lang="en-US" smtClean="0"/>
              <a:t>14</a:t>
            </a:fld>
            <a:endParaRPr lang="en-US" dirty="0"/>
          </a:p>
        </p:txBody>
      </p:sp>
    </p:spTree>
    <p:extLst>
      <p:ext uri="{BB962C8B-B14F-4D97-AF65-F5344CB8AC3E}">
        <p14:creationId xmlns:p14="http://schemas.microsoft.com/office/powerpoint/2010/main" val="868289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Features Defining Modern Industrial Facilities</a:t>
            </a:r>
            <a:br>
              <a:rPr lang="en-US" sz="3200" dirty="0" smtClean="0"/>
            </a:br>
            <a:r>
              <a:rPr lang="en-US" sz="3200" dirty="0" smtClean="0"/>
              <a:t>(High Cube)</a:t>
            </a:r>
            <a:endParaRPr lang="en-US" sz="3200" dirty="0"/>
          </a:p>
        </p:txBody>
      </p:sp>
      <p:sp>
        <p:nvSpPr>
          <p:cNvPr id="3" name="Content Placeholder 2"/>
          <p:cNvSpPr>
            <a:spLocks noGrp="1"/>
          </p:cNvSpPr>
          <p:nvPr>
            <p:ph sz="half" idx="1"/>
          </p:nvPr>
        </p:nvSpPr>
        <p:spPr>
          <a:xfrm>
            <a:off x="457200" y="1536192"/>
            <a:ext cx="3657600" cy="4788408"/>
          </a:xfrm>
        </p:spPr>
        <p:txBody>
          <a:bodyPr>
            <a:normAutofit fontScale="62500" lnSpcReduction="20000"/>
          </a:bodyPr>
          <a:lstStyle/>
          <a:p>
            <a:pPr marL="114300" indent="0">
              <a:buNone/>
            </a:pPr>
            <a:r>
              <a:rPr lang="en-US" dirty="0" smtClean="0"/>
              <a:t>High Clear Height:  Most large new facilities have clear heights (distance from the floor to the lowest hanging structural or other hanging member) of at least 30’ with some exceeding 36’.  High clear heights allow greater storage using pallets in higher racks lowering storage costs, with the 36’ height representing the minimum for five pallet storage.</a:t>
            </a:r>
          </a:p>
          <a:p>
            <a:pPr marL="114300" indent="0">
              <a:buNone/>
            </a:pPr>
            <a:endParaRPr lang="en-US" dirty="0"/>
          </a:p>
          <a:p>
            <a:pPr marL="114300" indent="0">
              <a:buNone/>
            </a:pPr>
            <a:r>
              <a:rPr lang="en-US" dirty="0" smtClean="0"/>
              <a:t>Super Flat Floors:  High racks and high lifts for reach trucks make super flat floors a necessity, as minor imperfections can create instability.  Floor loading capacity needs are increased with floor slabs of at least 6 inches or greater.  </a:t>
            </a:r>
            <a:endParaRPr lang="en-US"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31941" y="1536700"/>
            <a:ext cx="3432918" cy="4589463"/>
          </a:xfrm>
        </p:spPr>
      </p:pic>
      <p:sp>
        <p:nvSpPr>
          <p:cNvPr id="4" name="Slide Number Placeholder 3"/>
          <p:cNvSpPr>
            <a:spLocks noGrp="1"/>
          </p:cNvSpPr>
          <p:nvPr>
            <p:ph type="sldNum" sz="quarter" idx="12"/>
          </p:nvPr>
        </p:nvSpPr>
        <p:spPr/>
        <p:txBody>
          <a:bodyPr/>
          <a:lstStyle/>
          <a:p>
            <a:fld id="{A03867EC-EB55-41A2-BCBF-E273E75BA1CA}" type="slidenum">
              <a:rPr lang="en-US" smtClean="0"/>
              <a:t>15</a:t>
            </a:fld>
            <a:endParaRPr lang="en-US" dirty="0"/>
          </a:p>
        </p:txBody>
      </p:sp>
    </p:spTree>
    <p:extLst>
      <p:ext uri="{BB962C8B-B14F-4D97-AF65-F5344CB8AC3E}">
        <p14:creationId xmlns:p14="http://schemas.microsoft.com/office/powerpoint/2010/main" val="1263905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Features Defining </a:t>
            </a:r>
            <a:r>
              <a:rPr lang="en-US" sz="3200" dirty="0" smtClean="0"/>
              <a:t>Modern Industrial Facilities</a:t>
            </a:r>
            <a:br>
              <a:rPr lang="en-US" sz="3200" dirty="0" smtClean="0"/>
            </a:br>
            <a:r>
              <a:rPr lang="en-US" sz="3200" dirty="0" smtClean="0"/>
              <a:t>(High Cube)</a:t>
            </a:r>
            <a:endParaRPr lang="en-US" sz="3200" dirty="0"/>
          </a:p>
        </p:txBody>
      </p:sp>
      <p:sp>
        <p:nvSpPr>
          <p:cNvPr id="5" name="Content Placeholder 4"/>
          <p:cNvSpPr>
            <a:spLocks noGrp="1"/>
          </p:cNvSpPr>
          <p:nvPr>
            <p:ph idx="1"/>
          </p:nvPr>
        </p:nvSpPr>
        <p:spPr/>
        <p:txBody>
          <a:bodyPr>
            <a:normAutofit lnSpcReduction="10000"/>
          </a:bodyPr>
          <a:lstStyle/>
          <a:p>
            <a:r>
              <a:rPr lang="en-US" dirty="0" smtClean="0"/>
              <a:t>Most often using tilt-up or pre-cast wall panels.</a:t>
            </a:r>
          </a:p>
          <a:p>
            <a:r>
              <a:rPr lang="en-US" dirty="0" smtClean="0"/>
              <a:t>50’ to 56’ column spacing (increases with height).  </a:t>
            </a:r>
          </a:p>
          <a:p>
            <a:r>
              <a:rPr lang="en-US" dirty="0" smtClean="0"/>
              <a:t>A ratio of at least 1 dock door per 10,000 sf, with dimensions of at least 9’ wide by 10’ for docks and larger for drive-ins.  Many users require cross dock facilities with ratios as low as 1 per 5,000 sf.  Dock levelers are also helpful to speed loading.</a:t>
            </a:r>
          </a:p>
          <a:p>
            <a:r>
              <a:rPr lang="en-US" dirty="0" smtClean="0"/>
              <a:t>Adequate 3 phase power, depending upon size and use.</a:t>
            </a:r>
          </a:p>
          <a:p>
            <a:r>
              <a:rPr lang="en-US" dirty="0" smtClean="0"/>
              <a:t>Adequate lighting, often using long-life high discharge metal halide units or modern fluorescent lighting.</a:t>
            </a:r>
          </a:p>
          <a:p>
            <a:r>
              <a:rPr lang="en-US" dirty="0" smtClean="0"/>
              <a:t>Enhanced fire suppression through early suppression fast response (ESFR) sprinklers.</a:t>
            </a:r>
          </a:p>
          <a:p>
            <a:r>
              <a:rPr lang="en-US" dirty="0" smtClean="0"/>
              <a:t>Truck courts sufficiently wide for a turning radius of 120’ to 130’.</a:t>
            </a:r>
          </a:p>
          <a:p>
            <a:endParaRPr lang="en-US" dirty="0"/>
          </a:p>
        </p:txBody>
      </p:sp>
      <p:sp>
        <p:nvSpPr>
          <p:cNvPr id="3" name="Slide Number Placeholder 2"/>
          <p:cNvSpPr>
            <a:spLocks noGrp="1"/>
          </p:cNvSpPr>
          <p:nvPr>
            <p:ph type="sldNum" sz="quarter" idx="12"/>
          </p:nvPr>
        </p:nvSpPr>
        <p:spPr/>
        <p:txBody>
          <a:bodyPr/>
          <a:lstStyle/>
          <a:p>
            <a:fld id="{A03867EC-EB55-41A2-BCBF-E273E75BA1CA}" type="slidenum">
              <a:rPr lang="en-US" smtClean="0"/>
              <a:t>16</a:t>
            </a:fld>
            <a:endParaRPr lang="en-US" dirty="0"/>
          </a:p>
        </p:txBody>
      </p:sp>
    </p:spTree>
    <p:extLst>
      <p:ext uri="{BB962C8B-B14F-4D97-AF65-F5344CB8AC3E}">
        <p14:creationId xmlns:p14="http://schemas.microsoft.com/office/powerpoint/2010/main" val="228306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Features Defining Modern Industrial Facilities</a:t>
            </a:r>
            <a:br>
              <a:rPr lang="en-US" sz="3200" dirty="0"/>
            </a:br>
            <a:r>
              <a:rPr lang="en-US" sz="3200" dirty="0" smtClean="0"/>
              <a:t>(E-Commerce)</a:t>
            </a:r>
            <a:endParaRPr lang="en-US" sz="3200" dirty="0"/>
          </a:p>
        </p:txBody>
      </p:sp>
      <p:sp>
        <p:nvSpPr>
          <p:cNvPr id="3" name="Content Placeholder 2"/>
          <p:cNvSpPr>
            <a:spLocks noGrp="1"/>
          </p:cNvSpPr>
          <p:nvPr>
            <p:ph idx="1"/>
          </p:nvPr>
        </p:nvSpPr>
        <p:spPr/>
        <p:txBody>
          <a:bodyPr/>
          <a:lstStyle/>
          <a:p>
            <a:r>
              <a:rPr lang="en-US" dirty="0" smtClean="0"/>
              <a:t>These are often pass through facilities requiring cross docking and a relatively higher number of doors allowing simultaneous movement of cargo or goods.</a:t>
            </a:r>
          </a:p>
          <a:p>
            <a:r>
              <a:rPr lang="en-US" dirty="0" smtClean="0"/>
              <a:t>Fiber optic cabling often required for call / data volume.</a:t>
            </a:r>
          </a:p>
          <a:p>
            <a:r>
              <a:rPr lang="en-US" dirty="0" smtClean="0"/>
              <a:t>Often have high parking requirements as these facilities are highly populated on a 24-hour basis.</a:t>
            </a:r>
          </a:p>
          <a:p>
            <a:r>
              <a:rPr lang="en-US" dirty="0" smtClean="0"/>
              <a:t>As a result of the numbers of workers these facilities often need a higher ratio of office / administrative space.</a:t>
            </a:r>
          </a:p>
          <a:p>
            <a:pPr marL="114300" indent="0">
              <a:buNone/>
            </a:pPr>
            <a:endParaRPr lang="en-US" dirty="0" smtClean="0"/>
          </a:p>
          <a:p>
            <a:pPr marL="11430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648200"/>
            <a:ext cx="3063672" cy="173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03867EC-EB55-41A2-BCBF-E273E75BA1CA}" type="slidenum">
              <a:rPr lang="en-US" smtClean="0"/>
              <a:t>17</a:t>
            </a:fld>
            <a:endParaRPr lang="en-US" dirty="0"/>
          </a:p>
        </p:txBody>
      </p:sp>
    </p:spTree>
    <p:extLst>
      <p:ext uri="{BB962C8B-B14F-4D97-AF65-F5344CB8AC3E}">
        <p14:creationId xmlns:p14="http://schemas.microsoft.com/office/powerpoint/2010/main" val="1055490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Other Industrial Product Types</a:t>
            </a:r>
            <a:br>
              <a:rPr lang="en-US" sz="3200" dirty="0" smtClean="0"/>
            </a:br>
            <a:r>
              <a:rPr lang="en-US" sz="3200" dirty="0" smtClean="0"/>
              <a:t>Specialized Feature Overview</a:t>
            </a:r>
            <a:endParaRPr lang="en-US" sz="3200" dirty="0"/>
          </a:p>
        </p:txBody>
      </p:sp>
      <p:sp>
        <p:nvSpPr>
          <p:cNvPr id="3" name="Content Placeholder 2"/>
          <p:cNvSpPr>
            <a:spLocks noGrp="1"/>
          </p:cNvSpPr>
          <p:nvPr>
            <p:ph idx="1"/>
          </p:nvPr>
        </p:nvSpPr>
        <p:spPr/>
        <p:txBody>
          <a:bodyPr/>
          <a:lstStyle/>
          <a:p>
            <a:r>
              <a:rPr lang="en-US" dirty="0" smtClean="0"/>
              <a:t>Refrigerated:  Freezer floors a unique feature.  Depending upon design of the floors these buildings may or may not be easily converted to other uses.  Interior dock doors often used, especially in warmer climates.  Typically lower parking requirements and less need for truck storage.  Heavy power, dual sprinkler systems and floor drains are required.</a:t>
            </a:r>
          </a:p>
          <a:p>
            <a:r>
              <a:rPr lang="en-US" dirty="0" smtClean="0"/>
              <a:t>Manufacturing:  High power requirement.  Floors need strength for heavy equipment.  Often need or require cranes.  Dock door requirement typically lower as compared to distribution uses.  Parking requirement typically higher. Rail service often important and proximity to labor, raw materials and natural resources important.</a:t>
            </a:r>
          </a:p>
          <a:p>
            <a:endParaRPr lang="en-US" dirty="0"/>
          </a:p>
        </p:txBody>
      </p:sp>
      <p:sp>
        <p:nvSpPr>
          <p:cNvPr id="4" name="Slide Number Placeholder 3"/>
          <p:cNvSpPr>
            <a:spLocks noGrp="1"/>
          </p:cNvSpPr>
          <p:nvPr>
            <p:ph type="sldNum" sz="quarter" idx="12"/>
          </p:nvPr>
        </p:nvSpPr>
        <p:spPr/>
        <p:txBody>
          <a:bodyPr/>
          <a:lstStyle/>
          <a:p>
            <a:fld id="{A03867EC-EB55-41A2-BCBF-E273E75BA1CA}" type="slidenum">
              <a:rPr lang="en-US" smtClean="0"/>
              <a:t>18</a:t>
            </a:fld>
            <a:endParaRPr lang="en-US" dirty="0"/>
          </a:p>
        </p:txBody>
      </p:sp>
    </p:spTree>
    <p:extLst>
      <p:ext uri="{BB962C8B-B14F-4D97-AF65-F5344CB8AC3E}">
        <p14:creationId xmlns:p14="http://schemas.microsoft.com/office/powerpoint/2010/main" val="3072610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Other Industrial Product Types</a:t>
            </a:r>
            <a:br>
              <a:rPr lang="en-US" sz="3200" dirty="0"/>
            </a:br>
            <a:r>
              <a:rPr lang="en-US" sz="3200" dirty="0"/>
              <a:t>Specialized Feature Overview</a:t>
            </a:r>
          </a:p>
        </p:txBody>
      </p:sp>
      <p:sp>
        <p:nvSpPr>
          <p:cNvPr id="3" name="Content Placeholder 2"/>
          <p:cNvSpPr>
            <a:spLocks noGrp="1"/>
          </p:cNvSpPr>
          <p:nvPr>
            <p:ph idx="1"/>
          </p:nvPr>
        </p:nvSpPr>
        <p:spPr/>
        <p:txBody>
          <a:bodyPr>
            <a:normAutofit lnSpcReduction="10000"/>
          </a:bodyPr>
          <a:lstStyle/>
          <a:p>
            <a:r>
              <a:rPr lang="en-US" dirty="0" smtClean="0"/>
              <a:t>Office showroom:  Locations in high traffic areas with good exposure work best.  100% HVAC and larger components of office space.  Very high clear heights and total number of doors less important, although dock and drive-in tend to be useful with rear loading preferred.  Higher exterior and interior finish typical.  </a:t>
            </a:r>
          </a:p>
          <a:p>
            <a:r>
              <a:rPr lang="en-US" dirty="0" smtClean="0"/>
              <a:t>Freight:  Truck Terminals are not warehouses.  Need to be cross docked with a very low square foot per dock ratio (typically 500 sf to 1,000 sf) needed.  Tend to be rectangular and narrow with a typical width of 60’.  Typically smaller buildings (less than 100,000 sf) but need low site ratio coverages for truck parking.</a:t>
            </a:r>
          </a:p>
          <a:p>
            <a:r>
              <a:rPr lang="en-US" dirty="0" smtClean="0"/>
              <a:t>Telecommunications facilities, data centers, labs and other similar facilities fall in the industrial category but all have specific physical requirements.  </a:t>
            </a:r>
            <a:endParaRPr lang="en-US" dirty="0"/>
          </a:p>
        </p:txBody>
      </p:sp>
      <p:sp>
        <p:nvSpPr>
          <p:cNvPr id="4" name="Slide Number Placeholder 3"/>
          <p:cNvSpPr>
            <a:spLocks noGrp="1"/>
          </p:cNvSpPr>
          <p:nvPr>
            <p:ph type="sldNum" sz="quarter" idx="12"/>
          </p:nvPr>
        </p:nvSpPr>
        <p:spPr/>
        <p:txBody>
          <a:bodyPr/>
          <a:lstStyle/>
          <a:p>
            <a:fld id="{A03867EC-EB55-41A2-BCBF-E273E75BA1CA}" type="slidenum">
              <a:rPr lang="en-US" smtClean="0"/>
              <a:t>19</a:t>
            </a:fld>
            <a:endParaRPr lang="en-US" dirty="0"/>
          </a:p>
        </p:txBody>
      </p:sp>
    </p:spTree>
    <p:extLst>
      <p:ext uri="{BB962C8B-B14F-4D97-AF65-F5344CB8AC3E}">
        <p14:creationId xmlns:p14="http://schemas.microsoft.com/office/powerpoint/2010/main" val="1506334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Office Buildings</a:t>
            </a:r>
            <a:br>
              <a:rPr lang="en-US" dirty="0" smtClean="0"/>
            </a:br>
            <a:r>
              <a:rPr lang="en-US" dirty="0" smtClean="0"/>
              <a:t>Big Bucks and Swanky Digs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1" y="2515930"/>
            <a:ext cx="3837483" cy="2560320"/>
          </a:xfrm>
        </p:spPr>
      </p:pic>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val="0"/>
              </a:ext>
            </a:extLst>
          </a:blip>
          <a:stretch/>
        </p:blipFill>
        <p:spPr>
          <a:xfrm>
            <a:off x="4419600" y="3005166"/>
            <a:ext cx="3657600" cy="1652530"/>
          </a:xfrm>
        </p:spPr>
      </p:pic>
      <p:sp>
        <p:nvSpPr>
          <p:cNvPr id="3" name="Slide Number Placeholder 2"/>
          <p:cNvSpPr>
            <a:spLocks noGrp="1"/>
          </p:cNvSpPr>
          <p:nvPr>
            <p:ph type="sldNum" sz="quarter" idx="12"/>
          </p:nvPr>
        </p:nvSpPr>
        <p:spPr/>
        <p:txBody>
          <a:bodyPr/>
          <a:lstStyle/>
          <a:p>
            <a:fld id="{A03867EC-EB55-41A2-BCBF-E273E75BA1CA}" type="slidenum">
              <a:rPr lang="en-US" smtClean="0"/>
              <a:t>2</a:t>
            </a:fld>
            <a:endParaRPr lang="en-US" dirty="0"/>
          </a:p>
        </p:txBody>
      </p:sp>
    </p:spTree>
    <p:extLst>
      <p:ext uri="{BB962C8B-B14F-4D97-AF65-F5344CB8AC3E}">
        <p14:creationId xmlns:p14="http://schemas.microsoft.com/office/powerpoint/2010/main" val="3427769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Appraisal Process</a:t>
            </a:r>
            <a:endParaRPr lang="en-US" sz="3600" dirty="0"/>
          </a:p>
        </p:txBody>
      </p:sp>
      <p:sp>
        <p:nvSpPr>
          <p:cNvPr id="3" name="Content Placeholder 2"/>
          <p:cNvSpPr>
            <a:spLocks noGrp="1"/>
          </p:cNvSpPr>
          <p:nvPr>
            <p:ph idx="1"/>
          </p:nvPr>
        </p:nvSpPr>
        <p:spPr/>
        <p:txBody>
          <a:bodyPr/>
          <a:lstStyle/>
          <a:p>
            <a:r>
              <a:rPr lang="en-US" dirty="0" smtClean="0"/>
              <a:t>Property inspection:  It is especially important to identify and document physical features as they drive specific use.  Measurement of large facilities can be difficult.  Laser rulers and rolling wheels helpful.  Often can identify specific architectural features via spot measurement that can help calculate total size.  On-line aerial tools helpful as backup.</a:t>
            </a:r>
          </a:p>
          <a:p>
            <a:r>
              <a:rPr lang="en-US" dirty="0" smtClean="0"/>
              <a:t>Market analysis:  Product productivity, market delineation, forecast demand, competitive supply analysis, equilibrium or residual analysis, and forecast of subject capture.</a:t>
            </a:r>
          </a:p>
          <a:p>
            <a:r>
              <a:rPr lang="en-US" dirty="0" smtClean="0"/>
              <a:t>Highest and Best Use:  Vacant and improved.  Four tests.  Often not enough to conclude “</a:t>
            </a:r>
            <a:r>
              <a:rPr lang="en-US" i="1" dirty="0" smtClean="0"/>
              <a:t>Highest and Best Use is for Industrial Use”.  </a:t>
            </a:r>
            <a:r>
              <a:rPr lang="en-US" dirty="0" smtClean="0"/>
              <a:t>Often need to drill down to specific uses.</a:t>
            </a:r>
            <a:endParaRPr lang="en-US" dirty="0"/>
          </a:p>
        </p:txBody>
      </p:sp>
      <p:sp>
        <p:nvSpPr>
          <p:cNvPr id="4" name="Slide Number Placeholder 3"/>
          <p:cNvSpPr>
            <a:spLocks noGrp="1"/>
          </p:cNvSpPr>
          <p:nvPr>
            <p:ph type="sldNum" sz="quarter" idx="12"/>
          </p:nvPr>
        </p:nvSpPr>
        <p:spPr/>
        <p:txBody>
          <a:bodyPr/>
          <a:lstStyle/>
          <a:p>
            <a:fld id="{A03867EC-EB55-41A2-BCBF-E273E75BA1CA}" type="slidenum">
              <a:rPr lang="en-US" smtClean="0"/>
              <a:t>20</a:t>
            </a:fld>
            <a:endParaRPr lang="en-US" dirty="0"/>
          </a:p>
        </p:txBody>
      </p:sp>
    </p:spTree>
    <p:extLst>
      <p:ext uri="{BB962C8B-B14F-4D97-AF65-F5344CB8AC3E}">
        <p14:creationId xmlns:p14="http://schemas.microsoft.com/office/powerpoint/2010/main" val="2917383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sz="3200" dirty="0" smtClean="0"/>
              <a:t>Valuation</a:t>
            </a:r>
            <a:br>
              <a:rPr lang="en-US" sz="3200" dirty="0" smtClean="0"/>
            </a:br>
            <a:r>
              <a:rPr lang="en-US" sz="3200" dirty="0" smtClean="0"/>
              <a:t>It all Starts with the Land</a:t>
            </a:r>
            <a:endParaRPr lang="en-US" sz="3200" dirty="0"/>
          </a:p>
        </p:txBody>
      </p:sp>
      <p:sp>
        <p:nvSpPr>
          <p:cNvPr id="5" name="Content Placeholder 4"/>
          <p:cNvSpPr>
            <a:spLocks noGrp="1"/>
          </p:cNvSpPr>
          <p:nvPr>
            <p:ph idx="1"/>
          </p:nvPr>
        </p:nvSpPr>
        <p:spPr/>
        <p:txBody>
          <a:bodyPr/>
          <a:lstStyle/>
          <a:p>
            <a:pPr marL="114300" indent="0" algn="ctr">
              <a:buNone/>
            </a:pPr>
            <a:r>
              <a:rPr lang="en-US" sz="2400" dirty="0" smtClean="0"/>
              <a:t>Specific Factors to Consider as a Basis of Comparison</a:t>
            </a:r>
          </a:p>
          <a:p>
            <a:pPr marL="114300" indent="0">
              <a:buNone/>
            </a:pPr>
            <a:endParaRPr lang="en-US" sz="1800" dirty="0" smtClean="0"/>
          </a:p>
          <a:p>
            <a:pPr marL="114300" indent="0">
              <a:buNone/>
            </a:pPr>
            <a:r>
              <a:rPr lang="en-US" sz="1800" dirty="0" smtClean="0"/>
              <a:t>Location:  Access to transportation, access to markets, access to related businesses, access to labor, access to natural resources.  </a:t>
            </a:r>
          </a:p>
          <a:p>
            <a:pPr marL="114300" indent="0">
              <a:buNone/>
            </a:pPr>
            <a:endParaRPr lang="en-US" sz="1800" dirty="0" smtClean="0"/>
          </a:p>
          <a:p>
            <a:pPr marL="114300" indent="0">
              <a:buNone/>
            </a:pPr>
            <a:r>
              <a:rPr lang="en-US" sz="1800" dirty="0" smtClean="0"/>
              <a:t>Site size and layout:  Will the site allow for a typical land to building ratio?  Will it accommodate </a:t>
            </a:r>
            <a:r>
              <a:rPr lang="en-US" sz="1800" dirty="0" smtClean="0"/>
              <a:t>typically shaped buildings and adequate </a:t>
            </a:r>
            <a:r>
              <a:rPr lang="en-US" sz="1800" dirty="0" smtClean="0"/>
              <a:t>truck maneuverability?</a:t>
            </a:r>
          </a:p>
          <a:p>
            <a:pPr marL="114300" indent="0">
              <a:buNone/>
            </a:pPr>
            <a:endParaRPr lang="en-US" sz="1800" dirty="0"/>
          </a:p>
          <a:p>
            <a:pPr marL="114300" indent="0">
              <a:buNone/>
            </a:pPr>
            <a:r>
              <a:rPr lang="en-US" sz="1800" dirty="0" smtClean="0"/>
              <a:t>Zoning:  Will it allow the specific use under consideration?  Is the zoning unduly restrictive?  </a:t>
            </a:r>
          </a:p>
          <a:p>
            <a:pPr marL="114300" indent="0">
              <a:buNone/>
            </a:pPr>
            <a:endParaRPr lang="en-US" sz="1800" dirty="0"/>
          </a:p>
          <a:p>
            <a:pPr marL="114300" indent="0">
              <a:buNone/>
            </a:pPr>
            <a:r>
              <a:rPr lang="en-US" sz="1800" dirty="0" smtClean="0"/>
              <a:t>Topography:  Industrial typically needs large sites that are level or are graded.  Is the site usable?  Are there above standards costs associated with development?  It is tricky comparing raw and even rough graded parcels.</a:t>
            </a:r>
          </a:p>
          <a:p>
            <a:pPr marL="114300" indent="0">
              <a:buNone/>
            </a:pPr>
            <a:endParaRPr lang="en-US" dirty="0"/>
          </a:p>
          <a:p>
            <a:pPr marL="114300" indent="0">
              <a:buNone/>
            </a:pPr>
            <a:endParaRPr lang="en-US" dirty="0" smtClean="0"/>
          </a:p>
          <a:p>
            <a:pPr marL="114300" indent="0">
              <a:buNone/>
            </a:pPr>
            <a:endParaRPr lang="en-US" dirty="0"/>
          </a:p>
        </p:txBody>
      </p:sp>
      <p:sp>
        <p:nvSpPr>
          <p:cNvPr id="2" name="Slide Number Placeholder 1"/>
          <p:cNvSpPr>
            <a:spLocks noGrp="1"/>
          </p:cNvSpPr>
          <p:nvPr>
            <p:ph type="sldNum" sz="quarter" idx="12"/>
          </p:nvPr>
        </p:nvSpPr>
        <p:spPr/>
        <p:txBody>
          <a:bodyPr/>
          <a:lstStyle/>
          <a:p>
            <a:fld id="{A03867EC-EB55-41A2-BCBF-E273E75BA1CA}" type="slidenum">
              <a:rPr lang="en-US" smtClean="0"/>
              <a:t>21</a:t>
            </a:fld>
            <a:endParaRPr lang="en-US" dirty="0"/>
          </a:p>
        </p:txBody>
      </p:sp>
    </p:spTree>
    <p:extLst>
      <p:ext uri="{BB962C8B-B14F-4D97-AF65-F5344CB8AC3E}">
        <p14:creationId xmlns:p14="http://schemas.microsoft.com/office/powerpoint/2010/main" val="1362098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200" dirty="0" smtClean="0"/>
              <a:t>Excess vs. Surplus Land</a:t>
            </a:r>
            <a:r>
              <a:rPr lang="en-US" dirty="0" smtClean="0"/>
              <a:t/>
            </a:r>
            <a:br>
              <a:rPr lang="en-US" dirty="0" smtClean="0"/>
            </a:br>
            <a:r>
              <a:rPr lang="en-US" sz="2800" dirty="0" smtClean="0"/>
              <a:t>(It’s Been So Long it is Easy to Forget)</a:t>
            </a:r>
            <a:endParaRPr lang="en-US" sz="2800" dirty="0"/>
          </a:p>
        </p:txBody>
      </p:sp>
      <p:sp>
        <p:nvSpPr>
          <p:cNvPr id="5" name="Content Placeholder 4"/>
          <p:cNvSpPr>
            <a:spLocks noGrp="1"/>
          </p:cNvSpPr>
          <p:nvPr>
            <p:ph sz="half" idx="1"/>
          </p:nvPr>
        </p:nvSpPr>
        <p:spPr/>
        <p:txBody>
          <a:bodyPr>
            <a:normAutofit/>
          </a:bodyPr>
          <a:lstStyle/>
          <a:p>
            <a:r>
              <a:rPr lang="en-US" sz="2000" dirty="0" smtClean="0"/>
              <a:t>Excess Land:  Land not needed to support an existing improvement or land not needed to support a vacant </a:t>
            </a:r>
            <a:r>
              <a:rPr lang="en-US" sz="2000" dirty="0" smtClean="0"/>
              <a:t>site’s </a:t>
            </a:r>
            <a:r>
              <a:rPr lang="en-US" sz="2000" dirty="0" smtClean="0"/>
              <a:t>primary highest and best use.  May be </a:t>
            </a:r>
            <a:r>
              <a:rPr lang="en-US" sz="2000" dirty="0" smtClean="0"/>
              <a:t>subdivided </a:t>
            </a:r>
            <a:r>
              <a:rPr lang="en-US" sz="2000" dirty="0" smtClean="0"/>
              <a:t>and </a:t>
            </a:r>
            <a:r>
              <a:rPr lang="en-US" sz="2000" dirty="0" smtClean="0"/>
              <a:t>has it’s </a:t>
            </a:r>
            <a:r>
              <a:rPr lang="en-US" sz="2000" dirty="0" smtClean="0"/>
              <a:t>own highest and best use.</a:t>
            </a:r>
          </a:p>
          <a:p>
            <a:r>
              <a:rPr lang="en-US" sz="2000" dirty="0" smtClean="0"/>
              <a:t>Surplus Land:  Associated with an improved site.  Additional land that allows for future expansion of the existing improvement.  Cannot be developed separately.  </a:t>
            </a:r>
            <a:endParaRPr lang="en-US" sz="2000"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19600" y="2448558"/>
            <a:ext cx="3657600" cy="276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03867EC-EB55-41A2-BCBF-E273E75BA1CA}" type="slidenum">
              <a:rPr lang="en-US" smtClean="0"/>
              <a:t>22</a:t>
            </a:fld>
            <a:endParaRPr lang="en-US" dirty="0"/>
          </a:p>
        </p:txBody>
      </p:sp>
    </p:spTree>
    <p:extLst>
      <p:ext uri="{BB962C8B-B14F-4D97-AF65-F5344CB8AC3E}">
        <p14:creationId xmlns:p14="http://schemas.microsoft.com/office/powerpoint/2010/main" val="4141915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Valuation as Improved</a:t>
            </a:r>
            <a:br>
              <a:rPr lang="en-US" sz="3200" dirty="0" smtClean="0"/>
            </a:br>
            <a:r>
              <a:rPr lang="en-US" sz="3200" dirty="0" smtClean="0"/>
              <a:t>Factors Specific to Industrial Properties</a:t>
            </a:r>
            <a:endParaRPr lang="en-US" sz="3200" dirty="0"/>
          </a:p>
        </p:txBody>
      </p:sp>
      <p:sp>
        <p:nvSpPr>
          <p:cNvPr id="5" name="Content Placeholder 4"/>
          <p:cNvSpPr>
            <a:spLocks noGrp="1"/>
          </p:cNvSpPr>
          <p:nvPr>
            <p:ph idx="1"/>
          </p:nvPr>
        </p:nvSpPr>
        <p:spPr/>
        <p:txBody>
          <a:bodyPr>
            <a:normAutofit lnSpcReduction="10000"/>
          </a:bodyPr>
          <a:lstStyle/>
          <a:p>
            <a:r>
              <a:rPr lang="en-US" dirty="0" smtClean="0"/>
              <a:t>Sales Comparison Approach:  Uniqueness as reflected in market segmentation.  While many industrial buildings are “generic” as discussed there are many specific property types.  It is an appraisal judgment as to whether it makes more sense to compare relatively dissimilar properties within the same market or to expand a search to a regional or national basis.</a:t>
            </a:r>
          </a:p>
          <a:p>
            <a:pPr marL="114300" indent="0">
              <a:buNone/>
            </a:pPr>
            <a:endParaRPr lang="en-US" dirty="0" smtClean="0"/>
          </a:p>
          <a:p>
            <a:r>
              <a:rPr lang="en-US" dirty="0" smtClean="0"/>
              <a:t>Income Approach:  Industrial leases can be structured in a variety of different ways using terminology that may mean different things to different people.  While a “triple net lease” seems clear, are expenses </a:t>
            </a:r>
            <a:r>
              <a:rPr lang="en-US" dirty="0" smtClean="0"/>
              <a:t>directly paid by the </a:t>
            </a:r>
            <a:r>
              <a:rPr lang="en-US" dirty="0" smtClean="0"/>
              <a:t>tenant or passed </a:t>
            </a:r>
            <a:r>
              <a:rPr lang="en-US" dirty="0" smtClean="0"/>
              <a:t>through from landlord?  </a:t>
            </a:r>
            <a:r>
              <a:rPr lang="en-US" dirty="0" smtClean="0"/>
              <a:t>If CAM is passed through, what is included?  If it is a modified gross lease are there pass throughs above a base year?  Read the lease(s) for your subject.  Get specific lease structures for your comps.    </a:t>
            </a:r>
            <a:endParaRPr lang="en-US" dirty="0"/>
          </a:p>
        </p:txBody>
      </p:sp>
      <p:sp>
        <p:nvSpPr>
          <p:cNvPr id="3" name="Slide Number Placeholder 2"/>
          <p:cNvSpPr>
            <a:spLocks noGrp="1"/>
          </p:cNvSpPr>
          <p:nvPr>
            <p:ph type="sldNum" sz="quarter" idx="12"/>
          </p:nvPr>
        </p:nvSpPr>
        <p:spPr/>
        <p:txBody>
          <a:bodyPr/>
          <a:lstStyle/>
          <a:p>
            <a:fld id="{A03867EC-EB55-41A2-BCBF-E273E75BA1CA}" type="slidenum">
              <a:rPr lang="en-US" smtClean="0"/>
              <a:t>23</a:t>
            </a:fld>
            <a:endParaRPr lang="en-US" dirty="0"/>
          </a:p>
        </p:txBody>
      </p:sp>
    </p:spTree>
    <p:extLst>
      <p:ext uri="{BB962C8B-B14F-4D97-AF65-F5344CB8AC3E}">
        <p14:creationId xmlns:p14="http://schemas.microsoft.com/office/powerpoint/2010/main" val="2801851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200" dirty="0"/>
              <a:t>Valuation as Improved</a:t>
            </a:r>
            <a:br>
              <a:rPr lang="en-US" sz="3200" dirty="0"/>
            </a:br>
            <a:r>
              <a:rPr lang="en-US" sz="2400" dirty="0"/>
              <a:t>Factors Specific to Industrial </a:t>
            </a:r>
            <a:r>
              <a:rPr lang="en-US" sz="2400" dirty="0" smtClean="0"/>
              <a:t>Properties - Continued</a:t>
            </a:r>
            <a:endParaRPr lang="en-US" sz="2400" dirty="0"/>
          </a:p>
        </p:txBody>
      </p:sp>
      <p:sp>
        <p:nvSpPr>
          <p:cNvPr id="5" name="Content Placeholder 4"/>
          <p:cNvSpPr>
            <a:spLocks noGrp="1"/>
          </p:cNvSpPr>
          <p:nvPr>
            <p:ph sz="half" idx="1"/>
          </p:nvPr>
        </p:nvSpPr>
        <p:spPr/>
        <p:txBody>
          <a:bodyPr>
            <a:normAutofit/>
          </a:bodyPr>
          <a:lstStyle/>
          <a:p>
            <a:r>
              <a:rPr lang="en-US" sz="2000" dirty="0" smtClean="0"/>
              <a:t>Cost Approach:  Useful in valuating relatively new properties and unique properties.  However, depending upon specific features and characteristics </a:t>
            </a:r>
            <a:r>
              <a:rPr lang="en-US" sz="2000" dirty="0" smtClean="0"/>
              <a:t>comparative unit / calculator method </a:t>
            </a:r>
            <a:r>
              <a:rPr lang="en-US" sz="2000" dirty="0" smtClean="0"/>
              <a:t>may be too vague </a:t>
            </a:r>
            <a:r>
              <a:rPr lang="en-US" sz="2000" dirty="0" smtClean="0"/>
              <a:t>or</a:t>
            </a:r>
            <a:r>
              <a:rPr lang="en-US" sz="2000" dirty="0" smtClean="0"/>
              <a:t> </a:t>
            </a:r>
            <a:r>
              <a:rPr lang="en-US" sz="2000" dirty="0" smtClean="0"/>
              <a:t>broad.  May need to do a more detailed </a:t>
            </a:r>
            <a:r>
              <a:rPr lang="en-US" sz="2000" dirty="0" smtClean="0"/>
              <a:t>unit in place or segregated cost analysis</a:t>
            </a:r>
            <a:r>
              <a:rPr lang="en-US" sz="2000" dirty="0" smtClean="0"/>
              <a:t>, unless you want to end up being that guy.</a:t>
            </a:r>
            <a:endParaRPr lang="en-US" sz="20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19600" y="2362200"/>
            <a:ext cx="3657600" cy="2426925"/>
          </a:xfrm>
        </p:spPr>
      </p:pic>
      <p:sp>
        <p:nvSpPr>
          <p:cNvPr id="2" name="Slide Number Placeholder 1"/>
          <p:cNvSpPr>
            <a:spLocks noGrp="1"/>
          </p:cNvSpPr>
          <p:nvPr>
            <p:ph type="sldNum" sz="quarter" idx="12"/>
          </p:nvPr>
        </p:nvSpPr>
        <p:spPr/>
        <p:txBody>
          <a:bodyPr/>
          <a:lstStyle/>
          <a:p>
            <a:fld id="{A03867EC-EB55-41A2-BCBF-E273E75BA1CA}" type="slidenum">
              <a:rPr lang="en-US" smtClean="0"/>
              <a:t>24</a:t>
            </a:fld>
            <a:endParaRPr lang="en-US" dirty="0"/>
          </a:p>
        </p:txBody>
      </p:sp>
    </p:spTree>
    <p:extLst>
      <p:ext uri="{BB962C8B-B14F-4D97-AF65-F5344CB8AC3E}">
        <p14:creationId xmlns:p14="http://schemas.microsoft.com/office/powerpoint/2010/main" val="1609169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Environmental Contamination</a:t>
            </a:r>
            <a:endParaRPr lang="en-US" sz="3200" dirty="0"/>
          </a:p>
        </p:txBody>
      </p:sp>
      <p:sp>
        <p:nvSpPr>
          <p:cNvPr id="3" name="Content Placeholder 2"/>
          <p:cNvSpPr>
            <a:spLocks noGrp="1"/>
          </p:cNvSpPr>
          <p:nvPr>
            <p:ph sz="half" idx="1"/>
          </p:nvPr>
        </p:nvSpPr>
        <p:spPr/>
        <p:txBody>
          <a:bodyPr>
            <a:normAutofit/>
          </a:bodyPr>
          <a:lstStyle/>
          <a:p>
            <a:r>
              <a:rPr lang="en-US" sz="2000" dirty="0" smtClean="0"/>
              <a:t>Of the major property types </a:t>
            </a:r>
            <a:r>
              <a:rPr lang="en-US" sz="2000" dirty="0" smtClean="0"/>
              <a:t>contamination </a:t>
            </a:r>
            <a:r>
              <a:rPr lang="en-US" sz="2000" dirty="0" smtClean="0"/>
              <a:t>is </a:t>
            </a:r>
            <a:r>
              <a:rPr lang="en-US" sz="2000" dirty="0" smtClean="0"/>
              <a:t>most likely to impact industrial because of the types of uses.</a:t>
            </a:r>
          </a:p>
          <a:p>
            <a:r>
              <a:rPr lang="en-US" sz="2000" dirty="0" smtClean="0"/>
              <a:t>Don’t hide behind your Assumptions and Limiting Conditions.  You may not be an expert but you have a duty to raise “red flags”.  </a:t>
            </a:r>
          </a:p>
          <a:p>
            <a:r>
              <a:rPr lang="en-US" sz="2000" dirty="0" smtClean="0"/>
              <a:t>Extraordinary assumptions and hypothetical conditions have to be appropriate for the assignment and be </a:t>
            </a:r>
            <a:r>
              <a:rPr lang="en-US" sz="2000" b="1" u="sng" dirty="0" smtClean="0"/>
              <a:t>clear</a:t>
            </a:r>
            <a:r>
              <a:rPr lang="en-US" sz="2000" dirty="0" smtClean="0"/>
              <a:t> to the reader.</a:t>
            </a:r>
            <a:endParaRPr lang="en-US" sz="2000"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19600" y="1944778"/>
            <a:ext cx="3657600" cy="3773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03867EC-EB55-41A2-BCBF-E273E75BA1CA}" type="slidenum">
              <a:rPr lang="en-US" smtClean="0"/>
              <a:t>25</a:t>
            </a:fld>
            <a:endParaRPr lang="en-US" dirty="0"/>
          </a:p>
        </p:txBody>
      </p:sp>
    </p:spTree>
    <p:extLst>
      <p:ext uri="{BB962C8B-B14F-4D97-AF65-F5344CB8AC3E}">
        <p14:creationId xmlns:p14="http://schemas.microsoft.com/office/powerpoint/2010/main" val="1141925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Conclusion – Appraising Industrial Properties</a:t>
            </a:r>
            <a:br>
              <a:rPr lang="en-US" sz="3200" dirty="0" smtClean="0"/>
            </a:br>
            <a:r>
              <a:rPr lang="en-US" sz="3200" dirty="0" smtClean="0"/>
              <a:t>A Complex and Diverse Field</a:t>
            </a:r>
            <a:endParaRPr lang="en-US" sz="3200" dirty="0"/>
          </a:p>
        </p:txBody>
      </p:sp>
      <p:sp>
        <p:nvSpPr>
          <p:cNvPr id="3" name="Content Placeholder 2"/>
          <p:cNvSpPr>
            <a:spLocks noGrp="1"/>
          </p:cNvSpPr>
          <p:nvPr>
            <p:ph sz="half" idx="1"/>
          </p:nvPr>
        </p:nvSpPr>
        <p:spPr/>
        <p:txBody>
          <a:bodyPr>
            <a:normAutofit fontScale="92500" lnSpcReduction="10000"/>
          </a:bodyPr>
          <a:lstStyle/>
          <a:p>
            <a:r>
              <a:rPr lang="en-US" sz="2000" dirty="0" smtClean="0"/>
              <a:t>Users of industrial properties are becoming increasingly sophisticated as they realize how real estate effects their “bottom line” on multiple levels.  </a:t>
            </a:r>
          </a:p>
          <a:p>
            <a:r>
              <a:rPr lang="en-US" sz="2000" dirty="0" smtClean="0"/>
              <a:t>Industrial Market participants, including investors, developers and brokers are becoming increasingly specialized and more knowledgeable.  </a:t>
            </a:r>
          </a:p>
          <a:p>
            <a:endParaRPr lang="en-US" sz="2000" dirty="0"/>
          </a:p>
          <a:p>
            <a:pPr marL="114300" indent="0">
              <a:buNone/>
            </a:pPr>
            <a:r>
              <a:rPr lang="en-US" sz="2000" dirty="0" smtClean="0"/>
              <a:t>Appraisers in this field need to stay informed and well trained.  We need to become that guy!  </a:t>
            </a:r>
            <a:endParaRPr lang="en-US" sz="2000" dirty="0"/>
          </a:p>
        </p:txBody>
      </p:sp>
      <p:sp>
        <p:nvSpPr>
          <p:cNvPr id="5" name="Slide Number Placeholder 4"/>
          <p:cNvSpPr>
            <a:spLocks noGrp="1"/>
          </p:cNvSpPr>
          <p:nvPr>
            <p:ph type="sldNum" sz="quarter" idx="12"/>
          </p:nvPr>
        </p:nvSpPr>
        <p:spPr/>
        <p:txBody>
          <a:bodyPr/>
          <a:lstStyle/>
          <a:p>
            <a:fld id="{A03867EC-EB55-41A2-BCBF-E273E75BA1CA}" type="slidenum">
              <a:rPr lang="en-US" smtClean="0"/>
              <a:t>26</a:t>
            </a:fld>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4801" y="1536700"/>
            <a:ext cx="2587197" cy="4589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0775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Retail</a:t>
            </a:r>
            <a:br>
              <a:rPr lang="en-US" dirty="0" smtClean="0"/>
            </a:br>
            <a:r>
              <a:rPr lang="en-US" dirty="0" smtClean="0"/>
              <a:t>Chic and Sexy</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879836"/>
            <a:ext cx="3657600" cy="1903191"/>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2617811"/>
            <a:ext cx="3657600" cy="2427240"/>
          </a:xfrm>
        </p:spPr>
      </p:pic>
      <p:sp>
        <p:nvSpPr>
          <p:cNvPr id="3" name="Slide Number Placeholder 2"/>
          <p:cNvSpPr>
            <a:spLocks noGrp="1"/>
          </p:cNvSpPr>
          <p:nvPr>
            <p:ph type="sldNum" sz="quarter" idx="12"/>
          </p:nvPr>
        </p:nvSpPr>
        <p:spPr/>
        <p:txBody>
          <a:bodyPr/>
          <a:lstStyle/>
          <a:p>
            <a:fld id="{A03867EC-EB55-41A2-BCBF-E273E75BA1CA}" type="slidenum">
              <a:rPr lang="en-US" smtClean="0"/>
              <a:t>3</a:t>
            </a:fld>
            <a:endParaRPr lang="en-US" dirty="0"/>
          </a:p>
        </p:txBody>
      </p:sp>
    </p:spTree>
    <p:extLst>
      <p:ext uri="{BB962C8B-B14F-4D97-AF65-F5344CB8AC3E}">
        <p14:creationId xmlns:p14="http://schemas.microsoft.com/office/powerpoint/2010/main" val="702783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Industrial</a:t>
            </a:r>
            <a:br>
              <a:rPr lang="en-US" dirty="0" smtClean="0"/>
            </a:br>
            <a:r>
              <a:rPr lang="en-US" sz="3100" dirty="0" smtClean="0"/>
              <a:t>You Must Have ____ for Brains</a:t>
            </a:r>
            <a:br>
              <a:rPr lang="en-US" sz="3100" dirty="0" smtClean="0"/>
            </a:br>
            <a:r>
              <a:rPr lang="en-US" sz="2700" dirty="0" smtClean="0"/>
              <a:t>(Its Actually A Little More Sophisticated Than This)</a:t>
            </a:r>
            <a:br>
              <a:rPr lang="en-US" sz="2700" dirty="0" smtClean="0"/>
            </a:br>
            <a:endParaRPr lang="en-US" sz="27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1476" y="2196689"/>
            <a:ext cx="6351447" cy="3607622"/>
          </a:xfrm>
        </p:spPr>
      </p:pic>
      <p:sp>
        <p:nvSpPr>
          <p:cNvPr id="3" name="Slide Number Placeholder 2"/>
          <p:cNvSpPr>
            <a:spLocks noGrp="1"/>
          </p:cNvSpPr>
          <p:nvPr>
            <p:ph type="sldNum" sz="quarter" idx="12"/>
          </p:nvPr>
        </p:nvSpPr>
        <p:spPr/>
        <p:txBody>
          <a:bodyPr/>
          <a:lstStyle/>
          <a:p>
            <a:fld id="{A03867EC-EB55-41A2-BCBF-E273E75BA1CA}" type="slidenum">
              <a:rPr lang="en-US" smtClean="0"/>
              <a:t>4</a:t>
            </a:fld>
            <a:endParaRPr lang="en-US" dirty="0"/>
          </a:p>
        </p:txBody>
      </p:sp>
    </p:spTree>
    <p:extLst>
      <p:ext uri="{BB962C8B-B14F-4D97-AF65-F5344CB8AC3E}">
        <p14:creationId xmlns:p14="http://schemas.microsoft.com/office/powerpoint/2010/main" val="3981583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anose="02020603050405020304" pitchFamily="18" charset="0"/>
                <a:cs typeface="Times New Roman" panose="02020603050405020304" pitchFamily="18" charset="0"/>
              </a:rPr>
              <a:t>Industrial Market Overview</a:t>
            </a:r>
            <a:br>
              <a:rPr lang="en-US" sz="28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2</a:t>
            </a:r>
            <a:r>
              <a:rPr lang="en-US" sz="2400" baseline="30000" dirty="0" smtClean="0">
                <a:latin typeface="Times New Roman" panose="02020603050405020304" pitchFamily="18" charset="0"/>
                <a:cs typeface="Times New Roman" panose="02020603050405020304" pitchFamily="18" charset="0"/>
              </a:rPr>
              <a:t>nd</a:t>
            </a:r>
            <a:r>
              <a:rPr lang="en-US" sz="2400" dirty="0" smtClean="0">
                <a:latin typeface="Times New Roman" panose="02020603050405020304" pitchFamily="18" charset="0"/>
                <a:cs typeface="Times New Roman" panose="02020603050405020304" pitchFamily="18" charset="0"/>
              </a:rPr>
              <a:t> Quarter 2015 Statistics from King Industrial</a:t>
            </a:r>
            <a:endParaRPr lang="en-US" sz="240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sz="1800" dirty="0" smtClean="0"/>
              <a:t>What does that tell you if you are appraising a vacant,45-Year Old and 18,000 sf Office Warehouse in the Chattahoochee Industrial?</a:t>
            </a:r>
          </a:p>
          <a:p>
            <a:r>
              <a:rPr lang="en-US" sz="1800" dirty="0" smtClean="0"/>
              <a:t>A 28-Year Old 102,000 sf Truck Terminal in Rockdale County?</a:t>
            </a:r>
          </a:p>
          <a:p>
            <a:r>
              <a:rPr lang="en-US" sz="1800" dirty="0" smtClean="0"/>
              <a:t>A proposed 850,000 sf B2C E-Commerce Fulfillment Center in Henry County?</a:t>
            </a:r>
          </a:p>
          <a:p>
            <a:pPr marL="0" indent="0">
              <a:buNone/>
            </a:pPr>
            <a:endParaRPr lang="en-US" sz="2800" dirty="0" smtClean="0"/>
          </a:p>
          <a:p>
            <a:pPr marL="0" indent="0">
              <a:buNone/>
            </a:pPr>
            <a:r>
              <a:rPr lang="en-US" sz="2800" dirty="0" smtClean="0"/>
              <a:t>I’m Not Really Sure!</a:t>
            </a:r>
          </a:p>
          <a:p>
            <a:endParaRPr lang="en-US" dirty="0" smtClean="0"/>
          </a:p>
          <a:p>
            <a:endParaRPr lang="en-US" dirty="0" smtClean="0"/>
          </a:p>
          <a:p>
            <a:endParaRPr lang="en-US" dirty="0"/>
          </a:p>
          <a:p>
            <a:endParaRPr lang="en-US" dirty="0" smtClean="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76400"/>
            <a:ext cx="8065140" cy="1828800"/>
          </a:xfrm>
          <a:prstGeom prst="rect">
            <a:avLst/>
          </a:prstGeom>
        </p:spPr>
      </p:pic>
      <p:sp>
        <p:nvSpPr>
          <p:cNvPr id="3" name="Slide Number Placeholder 2"/>
          <p:cNvSpPr>
            <a:spLocks noGrp="1"/>
          </p:cNvSpPr>
          <p:nvPr>
            <p:ph type="sldNum" sz="quarter" idx="12"/>
          </p:nvPr>
        </p:nvSpPr>
        <p:spPr/>
        <p:txBody>
          <a:bodyPr/>
          <a:lstStyle/>
          <a:p>
            <a:fld id="{A03867EC-EB55-41A2-BCBF-E273E75BA1CA}" type="slidenum">
              <a:rPr lang="en-US" smtClean="0"/>
              <a:t>5</a:t>
            </a:fld>
            <a:endParaRPr lang="en-US" dirty="0"/>
          </a:p>
        </p:txBody>
      </p:sp>
    </p:spTree>
    <p:extLst>
      <p:ext uri="{BB962C8B-B14F-4D97-AF65-F5344CB8AC3E}">
        <p14:creationId xmlns:p14="http://schemas.microsoft.com/office/powerpoint/2010/main" val="2891257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The Defining Characteristics of the Industrial Market?</a:t>
            </a:r>
            <a:br>
              <a:rPr lang="en-US" sz="2800" dirty="0" smtClean="0"/>
            </a:br>
            <a:r>
              <a:rPr lang="en-US" sz="2800" dirty="0" smtClean="0"/>
              <a:t>Segmentation, Specialization and Diversity!</a:t>
            </a:r>
            <a:endParaRPr lang="en-US" sz="2800" dirty="0"/>
          </a:p>
        </p:txBody>
      </p:sp>
      <p:sp>
        <p:nvSpPr>
          <p:cNvPr id="3" name="Content Placeholder 2"/>
          <p:cNvSpPr>
            <a:spLocks noGrp="1"/>
          </p:cNvSpPr>
          <p:nvPr>
            <p:ph idx="1"/>
          </p:nvPr>
        </p:nvSpPr>
        <p:spPr/>
        <p:txBody>
          <a:bodyPr>
            <a:normAutofit lnSpcReduction="10000"/>
          </a:bodyPr>
          <a:lstStyle/>
          <a:p>
            <a:pPr marL="114300" indent="0">
              <a:buNone/>
            </a:pPr>
            <a:r>
              <a:rPr lang="en-US" dirty="0" smtClean="0"/>
              <a:t>General Classifications:</a:t>
            </a:r>
          </a:p>
          <a:p>
            <a:r>
              <a:rPr lang="en-US" dirty="0" smtClean="0"/>
              <a:t>Business Service / Service Center / Flex:  Typically smaller spaces, office intensive, low clear heights and drive-in doors.</a:t>
            </a:r>
          </a:p>
          <a:p>
            <a:r>
              <a:rPr lang="en-US" dirty="0" smtClean="0"/>
              <a:t>Business Distribution:  Medium sized buildings, often multi-tenant, Less than 20% office, ceiling heights 16’+.</a:t>
            </a:r>
          </a:p>
          <a:p>
            <a:r>
              <a:rPr lang="en-US" dirty="0" smtClean="0"/>
              <a:t>Bulk Warehouse:  Larger Facilities (100,000+ sf), less than 10% office, high ratio of dock doors, often have rail doors, high ceilings (often 30’+ for newer buildings).</a:t>
            </a:r>
          </a:p>
          <a:p>
            <a:endParaRPr lang="en-US" dirty="0"/>
          </a:p>
          <a:p>
            <a:pPr marL="114300" indent="0">
              <a:buNone/>
            </a:pPr>
            <a:r>
              <a:rPr lang="en-US" dirty="0" smtClean="0"/>
              <a:t>Other Market Segmentation:</a:t>
            </a:r>
          </a:p>
          <a:p>
            <a:pPr marL="114300" indent="0">
              <a:buNone/>
            </a:pPr>
            <a:r>
              <a:rPr lang="en-US" dirty="0" smtClean="0"/>
              <a:t>Location (driven by market served), access, (also driven by market served), age, quality, size, construction type, lot size / coverage, special physical characteristics, etc.</a:t>
            </a:r>
          </a:p>
          <a:p>
            <a:pPr marL="114300" indent="0">
              <a:buNone/>
            </a:pPr>
            <a:endParaRPr lang="en-US" dirty="0"/>
          </a:p>
        </p:txBody>
      </p:sp>
      <p:sp>
        <p:nvSpPr>
          <p:cNvPr id="4" name="Slide Number Placeholder 3"/>
          <p:cNvSpPr>
            <a:spLocks noGrp="1"/>
          </p:cNvSpPr>
          <p:nvPr>
            <p:ph type="sldNum" sz="quarter" idx="12"/>
          </p:nvPr>
        </p:nvSpPr>
        <p:spPr/>
        <p:txBody>
          <a:bodyPr/>
          <a:lstStyle/>
          <a:p>
            <a:fld id="{A03867EC-EB55-41A2-BCBF-E273E75BA1CA}" type="slidenum">
              <a:rPr lang="en-US" smtClean="0"/>
              <a:t>6</a:t>
            </a:fld>
            <a:endParaRPr lang="en-US" dirty="0"/>
          </a:p>
        </p:txBody>
      </p:sp>
    </p:spTree>
    <p:extLst>
      <p:ext uri="{BB962C8B-B14F-4D97-AF65-F5344CB8AC3E}">
        <p14:creationId xmlns:p14="http://schemas.microsoft.com/office/powerpoint/2010/main" val="1617612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600" dirty="0" smtClean="0"/>
              <a:t>Market Delineation</a:t>
            </a:r>
            <a:endParaRPr lang="en-US" sz="3600" dirty="0"/>
          </a:p>
        </p:txBody>
      </p:sp>
      <p:sp>
        <p:nvSpPr>
          <p:cNvPr id="6" name="Content Placeholder 5"/>
          <p:cNvSpPr>
            <a:spLocks noGrp="1"/>
          </p:cNvSpPr>
          <p:nvPr>
            <p:ph sz="half" idx="1"/>
          </p:nvPr>
        </p:nvSpPr>
        <p:spPr/>
        <p:txBody>
          <a:bodyPr>
            <a:normAutofit/>
          </a:bodyPr>
          <a:lstStyle/>
          <a:p>
            <a:r>
              <a:rPr lang="en-US" sz="1800" dirty="0" smtClean="0"/>
              <a:t>Some sectors may be in oversupply while shortages might apply to others.</a:t>
            </a:r>
          </a:p>
          <a:p>
            <a:r>
              <a:rPr lang="en-US" sz="1800" dirty="0"/>
              <a:t>As an example,  focusing in on existing 300,000+ sf facilities built since 2000, CoStar shows a 6.1% </a:t>
            </a:r>
            <a:r>
              <a:rPr lang="en-US" sz="1800" dirty="0" smtClean="0"/>
              <a:t>current vacancy </a:t>
            </a:r>
            <a:r>
              <a:rPr lang="en-US" sz="1800" dirty="0"/>
              <a:t>rate, which is lower than the 12.5% rate shown only for smaller flex </a:t>
            </a:r>
            <a:r>
              <a:rPr lang="en-US" sz="1800" dirty="0" smtClean="0"/>
              <a:t>buildings of all ages.</a:t>
            </a:r>
          </a:p>
          <a:p>
            <a:endParaRPr lang="en-US" sz="1800" dirty="0"/>
          </a:p>
          <a:p>
            <a:pPr marL="114300" indent="0">
              <a:buNone/>
            </a:pPr>
            <a:r>
              <a:rPr lang="en-US" sz="2400" dirty="0" smtClean="0"/>
              <a:t>The right product can weather the storm!</a:t>
            </a:r>
            <a:endParaRPr lang="en-US" sz="2400" dirty="0"/>
          </a:p>
          <a:p>
            <a:endParaRPr lang="en-US" dirty="0"/>
          </a:p>
        </p:txBody>
      </p:sp>
      <p:sp>
        <p:nvSpPr>
          <p:cNvPr id="4" name="Slide Number Placeholder 3"/>
          <p:cNvSpPr>
            <a:spLocks noGrp="1"/>
          </p:cNvSpPr>
          <p:nvPr>
            <p:ph type="sldNum" sz="quarter" idx="12"/>
          </p:nvPr>
        </p:nvSpPr>
        <p:spPr/>
        <p:txBody>
          <a:bodyPr/>
          <a:lstStyle/>
          <a:p>
            <a:fld id="{A03867EC-EB55-41A2-BCBF-E273E75BA1CA}" type="slidenum">
              <a:rPr lang="en-US" smtClean="0"/>
              <a:t>7</a:t>
            </a:fld>
            <a:endParaRPr lang="en-US" dirty="0"/>
          </a:p>
        </p:txBody>
      </p:sp>
      <p:pic>
        <p:nvPicPr>
          <p:cNvPr id="14" name="Content Placeholder 1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19600" y="1910267"/>
            <a:ext cx="3742886" cy="3931920"/>
          </a:xfrm>
        </p:spPr>
      </p:pic>
    </p:spTree>
    <p:extLst>
      <p:ext uri="{BB962C8B-B14F-4D97-AF65-F5344CB8AC3E}">
        <p14:creationId xmlns:p14="http://schemas.microsoft.com/office/powerpoint/2010/main" val="1340818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Specialized Uses</a:t>
            </a:r>
            <a:br>
              <a:rPr lang="en-US" sz="2800" dirty="0" smtClean="0"/>
            </a:br>
            <a:r>
              <a:rPr lang="en-US" sz="2800" dirty="0" smtClean="0"/>
              <a:t>(Partial Listing)</a:t>
            </a:r>
            <a:endParaRPr lang="en-US" sz="2800" dirty="0"/>
          </a:p>
        </p:txBody>
      </p:sp>
      <p:sp>
        <p:nvSpPr>
          <p:cNvPr id="3" name="Content Placeholder 2"/>
          <p:cNvSpPr>
            <a:spLocks noGrp="1"/>
          </p:cNvSpPr>
          <p:nvPr>
            <p:ph idx="1"/>
          </p:nvPr>
        </p:nvSpPr>
        <p:spPr/>
        <p:txBody>
          <a:bodyPr/>
          <a:lstStyle/>
          <a:p>
            <a:pPr marL="114300" indent="0">
              <a:buNone/>
            </a:pPr>
            <a:r>
              <a:rPr lang="en-US" dirty="0" smtClean="0"/>
              <a:t>Light Manufacturing, Heavy Manufacturing, Food Processing, Showroom</a:t>
            </a:r>
            <a:r>
              <a:rPr lang="en-US" dirty="0"/>
              <a:t>, Freight (Truck Terminal &amp; Air </a:t>
            </a:r>
            <a:r>
              <a:rPr lang="en-US" dirty="0" smtClean="0"/>
              <a:t>Cargo), Cold Storage (Refrigerated and Freezer), R&amp;D, Laboratory, Telecommunications (Data / Switch Center), … </a:t>
            </a:r>
          </a:p>
          <a:p>
            <a:pPr marL="114300" indent="0">
              <a:buNone/>
            </a:pPr>
            <a:endParaRPr lang="en-US" dirty="0"/>
          </a:p>
          <a:p>
            <a:pPr marL="114300" indent="0">
              <a:buNone/>
            </a:pPr>
            <a:r>
              <a:rPr lang="en-US" dirty="0" smtClean="0"/>
              <a:t>What is the Takeaway?</a:t>
            </a:r>
          </a:p>
          <a:p>
            <a:pPr marL="114300" indent="0">
              <a:buNone/>
            </a:pPr>
            <a:r>
              <a:rPr lang="en-US" dirty="0" smtClean="0"/>
              <a:t>The potential use of an industrial building is a function of its physical character and depending upon features may be narrowly segmented.</a:t>
            </a:r>
          </a:p>
          <a:p>
            <a:pPr marL="114300" indent="0">
              <a:buNone/>
            </a:pPr>
            <a:endParaRPr lang="en-US" dirty="0"/>
          </a:p>
          <a:p>
            <a:pPr marL="114300" indent="0">
              <a:buNone/>
            </a:pPr>
            <a:r>
              <a:rPr lang="en-US" dirty="0" smtClean="0"/>
              <a:t>Likewise, the competitive set for a specific industrial building may be narrowly segmented.</a:t>
            </a:r>
            <a:endParaRPr lang="en-US" dirty="0"/>
          </a:p>
        </p:txBody>
      </p:sp>
      <p:sp>
        <p:nvSpPr>
          <p:cNvPr id="4" name="Slide Number Placeholder 3"/>
          <p:cNvSpPr>
            <a:spLocks noGrp="1"/>
          </p:cNvSpPr>
          <p:nvPr>
            <p:ph type="sldNum" sz="quarter" idx="12"/>
          </p:nvPr>
        </p:nvSpPr>
        <p:spPr/>
        <p:txBody>
          <a:bodyPr/>
          <a:lstStyle/>
          <a:p>
            <a:fld id="{A03867EC-EB55-41A2-BCBF-E273E75BA1CA}" type="slidenum">
              <a:rPr lang="en-US" smtClean="0"/>
              <a:t>8</a:t>
            </a:fld>
            <a:endParaRPr lang="en-US" dirty="0"/>
          </a:p>
        </p:txBody>
      </p:sp>
    </p:spTree>
    <p:extLst>
      <p:ext uri="{BB962C8B-B14F-4D97-AF65-F5344CB8AC3E}">
        <p14:creationId xmlns:p14="http://schemas.microsoft.com/office/powerpoint/2010/main" val="3706535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Factors Influencing the Market(s)</a:t>
            </a:r>
            <a:endParaRPr lang="en-US" sz="3200" dirty="0"/>
          </a:p>
        </p:txBody>
      </p:sp>
      <p:sp>
        <p:nvSpPr>
          <p:cNvPr id="3" name="Content Placeholder 2"/>
          <p:cNvSpPr>
            <a:spLocks noGrp="1"/>
          </p:cNvSpPr>
          <p:nvPr>
            <p:ph idx="1"/>
          </p:nvPr>
        </p:nvSpPr>
        <p:spPr>
          <a:xfrm>
            <a:off x="457200" y="1295400"/>
            <a:ext cx="7620000" cy="4800600"/>
          </a:xfrm>
        </p:spPr>
        <p:txBody>
          <a:bodyPr>
            <a:normAutofit fontScale="92500" lnSpcReduction="10000"/>
          </a:bodyPr>
          <a:lstStyle/>
          <a:p>
            <a:pPr marL="114300" indent="0">
              <a:buNone/>
            </a:pPr>
            <a:r>
              <a:rPr lang="en-US" dirty="0" smtClean="0"/>
              <a:t>Urban submarkets:  Often occupied by locally owned businesses needing specific locations to serve their customers.  An example would be a restaurant supply business needing to be near the customers they are serving.  Special physical characteristics are not that great a need.  Older buildings are OK especially if they are cost effective.  Often local and entrepreneurial ownership of the real estate.</a:t>
            </a:r>
          </a:p>
          <a:p>
            <a:pPr marL="114300" indent="0">
              <a:buNone/>
            </a:pPr>
            <a:endParaRPr lang="en-US" dirty="0"/>
          </a:p>
          <a:p>
            <a:pPr marL="114300" indent="0">
              <a:buNone/>
            </a:pPr>
            <a:r>
              <a:rPr lang="en-US" dirty="0" smtClean="0"/>
              <a:t>Competing forces in more popular areas include loft (typically office / residential) conversions, retail / showroom conversions and increasing land values for redevelopment.  An Interesting phenomenon is occurring where business owners fight re-zonings away from industrial in order to maintain the integrity of shrinking industrial districts.</a:t>
            </a:r>
          </a:p>
          <a:p>
            <a:pPr marL="114300" indent="0">
              <a:buNone/>
            </a:pPr>
            <a:endParaRPr lang="en-US" dirty="0" smtClean="0"/>
          </a:p>
          <a:p>
            <a:pPr marL="114300" indent="0">
              <a:buNone/>
            </a:pPr>
            <a:r>
              <a:rPr lang="en-US" dirty="0" smtClean="0"/>
              <a:t>Highest and best use analysis </a:t>
            </a:r>
            <a:r>
              <a:rPr lang="en-US" dirty="0" smtClean="0"/>
              <a:t>considering redevelopment </a:t>
            </a:r>
            <a:r>
              <a:rPr lang="en-US" dirty="0" smtClean="0"/>
              <a:t>as improved </a:t>
            </a:r>
            <a:r>
              <a:rPr lang="en-US" dirty="0" smtClean="0"/>
              <a:t>or demolition </a:t>
            </a:r>
            <a:r>
              <a:rPr lang="en-US" dirty="0" smtClean="0"/>
              <a:t>for new construction increasingly important. </a:t>
            </a: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A03867EC-EB55-41A2-BCBF-E273E75BA1CA}" type="slidenum">
              <a:rPr lang="en-US" smtClean="0"/>
              <a:t>9</a:t>
            </a:fld>
            <a:endParaRPr lang="en-US" dirty="0"/>
          </a:p>
        </p:txBody>
      </p:sp>
    </p:spTree>
    <p:extLst>
      <p:ext uri="{BB962C8B-B14F-4D97-AF65-F5344CB8AC3E}">
        <p14:creationId xmlns:p14="http://schemas.microsoft.com/office/powerpoint/2010/main" val="6445811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634</TotalTime>
  <Words>2324</Words>
  <Application>Microsoft Office PowerPoint</Application>
  <PresentationFormat>On-screen Show (4:3)</PresentationFormat>
  <Paragraphs>148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Adjacency</vt:lpstr>
      <vt:lpstr>Appraising Industrial Properties Mastering Appraisal Fundamentals Atlanta Area Chapter of the Appraisal Institute August 6, 2015 – Atlanta, Georgia</vt:lpstr>
      <vt:lpstr>Office Buildings Big Bucks and Swanky Digs</vt:lpstr>
      <vt:lpstr>Retail Chic and Sexy</vt:lpstr>
      <vt:lpstr>Industrial You Must Have ____ for Brains (Its Actually A Little More Sophisticated Than This) </vt:lpstr>
      <vt:lpstr>Industrial Market Overview 2nd Quarter 2015 Statistics from King Industrial</vt:lpstr>
      <vt:lpstr>The Defining Characteristics of the Industrial Market? Segmentation, Specialization and Diversity!</vt:lpstr>
      <vt:lpstr>Market Delineation</vt:lpstr>
      <vt:lpstr>Specialized Uses (Partial Listing)</vt:lpstr>
      <vt:lpstr>Factors Influencing the Market(s)</vt:lpstr>
      <vt:lpstr>Market Factors Continued</vt:lpstr>
      <vt:lpstr>Factors Influencing the Institutional  Industrial Market</vt:lpstr>
      <vt:lpstr>Factors Influencing the Institutional  Industrial Market - Continued</vt:lpstr>
      <vt:lpstr>Factors Influencing the Institutional  Industrial Market - Continued</vt:lpstr>
      <vt:lpstr>Trends in the Industrial Market</vt:lpstr>
      <vt:lpstr>Features Defining Modern Industrial Facilities (High Cube)</vt:lpstr>
      <vt:lpstr>Features Defining Modern Industrial Facilities (High Cube)</vt:lpstr>
      <vt:lpstr>Features Defining Modern Industrial Facilities (E-Commerce)</vt:lpstr>
      <vt:lpstr>Other Industrial Product Types Specialized Feature Overview</vt:lpstr>
      <vt:lpstr>Other Industrial Product Types Specialized Feature Overview</vt:lpstr>
      <vt:lpstr>Appraisal Process</vt:lpstr>
      <vt:lpstr>Valuation It all Starts with the Land</vt:lpstr>
      <vt:lpstr>Excess vs. Surplus Land (It’s Been So Long it is Easy to Forget)</vt:lpstr>
      <vt:lpstr>Valuation as Improved Factors Specific to Industrial Properties</vt:lpstr>
      <vt:lpstr>Valuation as Improved Factors Specific to Industrial Properties - Continued</vt:lpstr>
      <vt:lpstr>Environmental Contamination</vt:lpstr>
      <vt:lpstr>Conclusion – Appraising Industrial Properties A Complex and Diverse Field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Appraising Industrial Properties Mastering Appraisal Fundamentals Atlanta Area Chapter of the Appraisal Institute August 6, 2015 – Atlanta, Georgia</dc:title>
  <dc:creator>George</dc:creator>
  <cp:lastModifiedBy>George</cp:lastModifiedBy>
  <cp:revision>60</cp:revision>
  <cp:lastPrinted>2015-08-04T15:49:00Z</cp:lastPrinted>
  <dcterms:created xsi:type="dcterms:W3CDTF">2015-08-03T14:43:00Z</dcterms:created>
  <dcterms:modified xsi:type="dcterms:W3CDTF">2015-08-04T15:56:26Z</dcterms:modified>
</cp:coreProperties>
</file>