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81"/>
  </p:notesMasterIdLst>
  <p:sldIdLst>
    <p:sldId id="344" r:id="rId3"/>
    <p:sldId id="273" r:id="rId4"/>
    <p:sldId id="461" r:id="rId5"/>
    <p:sldId id="407" r:id="rId6"/>
    <p:sldId id="408" r:id="rId7"/>
    <p:sldId id="409" r:id="rId8"/>
    <p:sldId id="423" r:id="rId9"/>
    <p:sldId id="394" r:id="rId10"/>
    <p:sldId id="395" r:id="rId11"/>
    <p:sldId id="400" r:id="rId12"/>
    <p:sldId id="401" r:id="rId13"/>
    <p:sldId id="402" r:id="rId14"/>
    <p:sldId id="403" r:id="rId15"/>
    <p:sldId id="463" r:id="rId16"/>
    <p:sldId id="404" r:id="rId17"/>
    <p:sldId id="405" r:id="rId18"/>
    <p:sldId id="459" r:id="rId19"/>
    <p:sldId id="362" r:id="rId20"/>
    <p:sldId id="410" r:id="rId21"/>
    <p:sldId id="364" r:id="rId22"/>
    <p:sldId id="365" r:id="rId23"/>
    <p:sldId id="367" r:id="rId24"/>
    <p:sldId id="452" r:id="rId25"/>
    <p:sldId id="369" r:id="rId26"/>
    <p:sldId id="371" r:id="rId27"/>
    <p:sldId id="372" r:id="rId28"/>
    <p:sldId id="453" r:id="rId29"/>
    <p:sldId id="373" r:id="rId30"/>
    <p:sldId id="445" r:id="rId31"/>
    <p:sldId id="374" r:id="rId32"/>
    <p:sldId id="446" r:id="rId33"/>
    <p:sldId id="447" r:id="rId34"/>
    <p:sldId id="448" r:id="rId35"/>
    <p:sldId id="451" r:id="rId36"/>
    <p:sldId id="442" r:id="rId37"/>
    <p:sldId id="450" r:id="rId38"/>
    <p:sldId id="275" r:id="rId39"/>
    <p:sldId id="441" r:id="rId40"/>
    <p:sldId id="443" r:id="rId41"/>
    <p:sldId id="444" r:id="rId42"/>
    <p:sldId id="411" r:id="rId43"/>
    <p:sldId id="424" r:id="rId44"/>
    <p:sldId id="454" r:id="rId45"/>
    <p:sldId id="425" r:id="rId46"/>
    <p:sldId id="416" r:id="rId47"/>
    <p:sldId id="415" r:id="rId48"/>
    <p:sldId id="413" r:id="rId49"/>
    <p:sldId id="417" r:id="rId50"/>
    <p:sldId id="414" r:id="rId51"/>
    <p:sldId id="418" r:id="rId52"/>
    <p:sldId id="419" r:id="rId53"/>
    <p:sldId id="310" r:id="rId54"/>
    <p:sldId id="421" r:id="rId55"/>
    <p:sldId id="464" r:id="rId56"/>
    <p:sldId id="422" r:id="rId57"/>
    <p:sldId id="426" r:id="rId58"/>
    <p:sldId id="427" r:id="rId59"/>
    <p:sldId id="428" r:id="rId60"/>
    <p:sldId id="460" r:id="rId61"/>
    <p:sldId id="429" r:id="rId62"/>
    <p:sldId id="430" r:id="rId63"/>
    <p:sldId id="455" r:id="rId64"/>
    <p:sldId id="456" r:id="rId65"/>
    <p:sldId id="457" r:id="rId66"/>
    <p:sldId id="462" r:id="rId67"/>
    <p:sldId id="458" r:id="rId68"/>
    <p:sldId id="431" r:id="rId69"/>
    <p:sldId id="433" r:id="rId70"/>
    <p:sldId id="435" r:id="rId71"/>
    <p:sldId id="434" r:id="rId72"/>
    <p:sldId id="436" r:id="rId73"/>
    <p:sldId id="437" r:id="rId74"/>
    <p:sldId id="438" r:id="rId75"/>
    <p:sldId id="440" r:id="rId76"/>
    <p:sldId id="439" r:id="rId77"/>
    <p:sldId id="432" r:id="rId78"/>
    <p:sldId id="295" r:id="rId79"/>
    <p:sldId id="290"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6FAA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100" d="100"/>
          <a:sy n="100" d="100"/>
        </p:scale>
        <p:origin x="-49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B44BE-71B3-4DAE-AC7F-3EA02FEA850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CA"/>
        </a:p>
      </dgm:t>
    </dgm:pt>
    <dgm:pt modelId="{554AE8D8-B71D-40A6-A571-A30216EEF92E}">
      <dgm:prSet phldrT="[Text]"/>
      <dgm:spPr>
        <a:solidFill>
          <a:srgbClr val="92D050"/>
        </a:solidFill>
      </dgm:spPr>
      <dgm:t>
        <a:bodyPr/>
        <a:lstStyle/>
        <a:p>
          <a:r>
            <a:rPr lang="en-CA" dirty="0" smtClean="0"/>
            <a:t>Cost Approach</a:t>
          </a:r>
          <a:endParaRPr lang="en-CA" dirty="0"/>
        </a:p>
      </dgm:t>
    </dgm:pt>
    <dgm:pt modelId="{7A2DF4F6-6CC5-439A-8C62-6FAFD3F5BBC3}" type="parTrans" cxnId="{A5DB0095-7FC2-4B17-824D-8289F3DDDC2B}">
      <dgm:prSet/>
      <dgm:spPr/>
      <dgm:t>
        <a:bodyPr/>
        <a:lstStyle/>
        <a:p>
          <a:endParaRPr lang="en-CA"/>
        </a:p>
      </dgm:t>
    </dgm:pt>
    <dgm:pt modelId="{25AEC3CD-54BC-4BFD-AF08-024AC0D89D8E}" type="sibTrans" cxnId="{A5DB0095-7FC2-4B17-824D-8289F3DDDC2B}">
      <dgm:prSet/>
      <dgm:spPr>
        <a:ln>
          <a:solidFill>
            <a:srgbClr val="00B050"/>
          </a:solidFill>
        </a:ln>
      </dgm:spPr>
      <dgm:t>
        <a:bodyPr/>
        <a:lstStyle/>
        <a:p>
          <a:endParaRPr lang="en-CA"/>
        </a:p>
      </dgm:t>
    </dgm:pt>
    <dgm:pt modelId="{CFDC2669-9DCB-4112-A558-585A76D56EE5}">
      <dgm:prSet phldrT="[Text]"/>
      <dgm:spPr>
        <a:solidFill>
          <a:srgbClr val="92D050"/>
        </a:solidFill>
      </dgm:spPr>
      <dgm:t>
        <a:bodyPr/>
        <a:lstStyle/>
        <a:p>
          <a:r>
            <a:rPr lang="en-CA" dirty="0" smtClean="0"/>
            <a:t>Sales Comparison Approach</a:t>
          </a:r>
          <a:endParaRPr lang="en-CA" dirty="0"/>
        </a:p>
      </dgm:t>
    </dgm:pt>
    <dgm:pt modelId="{5FD744AA-404F-46CF-95BA-F03032A7AC16}" type="parTrans" cxnId="{3067250D-80A6-4624-B3F0-50256A330B44}">
      <dgm:prSet/>
      <dgm:spPr/>
      <dgm:t>
        <a:bodyPr/>
        <a:lstStyle/>
        <a:p>
          <a:endParaRPr lang="en-CA"/>
        </a:p>
      </dgm:t>
    </dgm:pt>
    <dgm:pt modelId="{3B0F9779-7852-407D-8739-242E88362589}" type="sibTrans" cxnId="{3067250D-80A6-4624-B3F0-50256A330B44}">
      <dgm:prSet/>
      <dgm:spPr/>
      <dgm:t>
        <a:bodyPr/>
        <a:lstStyle/>
        <a:p>
          <a:endParaRPr lang="en-CA"/>
        </a:p>
      </dgm:t>
    </dgm:pt>
    <dgm:pt modelId="{7F8C855F-2870-4501-94FB-259CE040991B}">
      <dgm:prSet phldrT="[Text]"/>
      <dgm:spPr>
        <a:solidFill>
          <a:srgbClr val="92D050"/>
        </a:solidFill>
      </dgm:spPr>
      <dgm:t>
        <a:bodyPr/>
        <a:lstStyle/>
        <a:p>
          <a:r>
            <a:rPr lang="en-CA" dirty="0" smtClean="0"/>
            <a:t>Income Capitalization Approach</a:t>
          </a:r>
          <a:endParaRPr lang="en-CA" dirty="0"/>
        </a:p>
      </dgm:t>
    </dgm:pt>
    <dgm:pt modelId="{104AE25B-2A22-413C-B94A-8EADDBE3133D}" type="parTrans" cxnId="{5EB62E5C-5D4A-428F-90A3-0B2DAC61E03A}">
      <dgm:prSet/>
      <dgm:spPr/>
      <dgm:t>
        <a:bodyPr/>
        <a:lstStyle/>
        <a:p>
          <a:endParaRPr lang="en-CA"/>
        </a:p>
      </dgm:t>
    </dgm:pt>
    <dgm:pt modelId="{A3478127-D430-486C-AB13-805FC2311C7B}" type="sibTrans" cxnId="{5EB62E5C-5D4A-428F-90A3-0B2DAC61E03A}">
      <dgm:prSet/>
      <dgm:spPr/>
      <dgm:t>
        <a:bodyPr/>
        <a:lstStyle/>
        <a:p>
          <a:endParaRPr lang="en-CA"/>
        </a:p>
      </dgm:t>
    </dgm:pt>
    <dgm:pt modelId="{66A934A9-2378-4D72-9B45-604248749841}" type="pres">
      <dgm:prSet presAssocID="{5C3B44BE-71B3-4DAE-AC7F-3EA02FEA8503}" presName="Name0" presStyleCnt="0">
        <dgm:presLayoutVars>
          <dgm:chMax val="7"/>
          <dgm:chPref val="7"/>
          <dgm:dir/>
        </dgm:presLayoutVars>
      </dgm:prSet>
      <dgm:spPr/>
      <dgm:t>
        <a:bodyPr/>
        <a:lstStyle/>
        <a:p>
          <a:endParaRPr lang="en-CA"/>
        </a:p>
      </dgm:t>
    </dgm:pt>
    <dgm:pt modelId="{D2ABC2D4-D798-4812-9826-3ED23ABD0A6E}" type="pres">
      <dgm:prSet presAssocID="{5C3B44BE-71B3-4DAE-AC7F-3EA02FEA8503}" presName="Name1" presStyleCnt="0"/>
      <dgm:spPr/>
    </dgm:pt>
    <dgm:pt modelId="{85E75208-306E-4E24-A8BF-A86E25A9F6AD}" type="pres">
      <dgm:prSet presAssocID="{5C3B44BE-71B3-4DAE-AC7F-3EA02FEA8503}" presName="cycle" presStyleCnt="0"/>
      <dgm:spPr/>
    </dgm:pt>
    <dgm:pt modelId="{23B2B6BD-1240-47D3-AC51-611F73A10089}" type="pres">
      <dgm:prSet presAssocID="{5C3B44BE-71B3-4DAE-AC7F-3EA02FEA8503}" presName="srcNode" presStyleLbl="node1" presStyleIdx="0" presStyleCnt="3"/>
      <dgm:spPr/>
    </dgm:pt>
    <dgm:pt modelId="{AFA3EB8C-1046-46CD-B10C-D112D6827BD6}" type="pres">
      <dgm:prSet presAssocID="{5C3B44BE-71B3-4DAE-AC7F-3EA02FEA8503}" presName="conn" presStyleLbl="parChTrans1D2" presStyleIdx="0" presStyleCnt="1"/>
      <dgm:spPr/>
      <dgm:t>
        <a:bodyPr/>
        <a:lstStyle/>
        <a:p>
          <a:endParaRPr lang="en-CA"/>
        </a:p>
      </dgm:t>
    </dgm:pt>
    <dgm:pt modelId="{35418BFB-6696-47CC-98FA-8652399C5E17}" type="pres">
      <dgm:prSet presAssocID="{5C3B44BE-71B3-4DAE-AC7F-3EA02FEA8503}" presName="extraNode" presStyleLbl="node1" presStyleIdx="0" presStyleCnt="3"/>
      <dgm:spPr/>
    </dgm:pt>
    <dgm:pt modelId="{00744515-F2C6-4F98-8743-92DAF621BCAA}" type="pres">
      <dgm:prSet presAssocID="{5C3B44BE-71B3-4DAE-AC7F-3EA02FEA8503}" presName="dstNode" presStyleLbl="node1" presStyleIdx="0" presStyleCnt="3"/>
      <dgm:spPr/>
    </dgm:pt>
    <dgm:pt modelId="{9885295C-1B7A-4139-807B-2469B4DDA6DA}" type="pres">
      <dgm:prSet presAssocID="{554AE8D8-B71D-40A6-A571-A30216EEF92E}" presName="text_1" presStyleLbl="node1" presStyleIdx="0" presStyleCnt="3">
        <dgm:presLayoutVars>
          <dgm:bulletEnabled val="1"/>
        </dgm:presLayoutVars>
      </dgm:prSet>
      <dgm:spPr/>
      <dgm:t>
        <a:bodyPr/>
        <a:lstStyle/>
        <a:p>
          <a:endParaRPr lang="en-CA"/>
        </a:p>
      </dgm:t>
    </dgm:pt>
    <dgm:pt modelId="{E1401844-573E-48F3-A43D-9DE0469A2792}" type="pres">
      <dgm:prSet presAssocID="{554AE8D8-B71D-40A6-A571-A30216EEF92E}" presName="accent_1" presStyleCnt="0"/>
      <dgm:spPr/>
    </dgm:pt>
    <dgm:pt modelId="{A21B9929-6CE2-4268-BB5D-5BBF8E26243C}" type="pres">
      <dgm:prSet presAssocID="{554AE8D8-B71D-40A6-A571-A30216EEF92E}" presName="accentRepeatNode" presStyleLbl="solidFgAcc1" presStyleIdx="0" presStyleCnt="3"/>
      <dgm:spPr>
        <a:ln>
          <a:solidFill>
            <a:srgbClr val="92D050"/>
          </a:solidFill>
        </a:ln>
      </dgm:spPr>
      <dgm:t>
        <a:bodyPr/>
        <a:lstStyle/>
        <a:p>
          <a:endParaRPr lang="en-US"/>
        </a:p>
      </dgm:t>
    </dgm:pt>
    <dgm:pt modelId="{76CF7FF6-E9E3-4EC0-8EA2-EFF8C801EF81}" type="pres">
      <dgm:prSet presAssocID="{CFDC2669-9DCB-4112-A558-585A76D56EE5}" presName="text_2" presStyleLbl="node1" presStyleIdx="1" presStyleCnt="3">
        <dgm:presLayoutVars>
          <dgm:bulletEnabled val="1"/>
        </dgm:presLayoutVars>
      </dgm:prSet>
      <dgm:spPr/>
      <dgm:t>
        <a:bodyPr/>
        <a:lstStyle/>
        <a:p>
          <a:endParaRPr lang="en-CA"/>
        </a:p>
      </dgm:t>
    </dgm:pt>
    <dgm:pt modelId="{E9B2416C-ECBE-4D4B-A3C1-F23879333867}" type="pres">
      <dgm:prSet presAssocID="{CFDC2669-9DCB-4112-A558-585A76D56EE5}" presName="accent_2" presStyleCnt="0"/>
      <dgm:spPr/>
    </dgm:pt>
    <dgm:pt modelId="{14322B54-B586-4E2D-80CA-EFA94542162E}" type="pres">
      <dgm:prSet presAssocID="{CFDC2669-9DCB-4112-A558-585A76D56EE5}" presName="accentRepeatNode" presStyleLbl="solidFgAcc1" presStyleIdx="1" presStyleCnt="3"/>
      <dgm:spPr>
        <a:ln>
          <a:solidFill>
            <a:srgbClr val="92D050"/>
          </a:solidFill>
        </a:ln>
      </dgm:spPr>
      <dgm:t>
        <a:bodyPr/>
        <a:lstStyle/>
        <a:p>
          <a:endParaRPr lang="en-US"/>
        </a:p>
      </dgm:t>
    </dgm:pt>
    <dgm:pt modelId="{6080CF82-1C2C-4D87-877C-7DDCBB539DE6}" type="pres">
      <dgm:prSet presAssocID="{7F8C855F-2870-4501-94FB-259CE040991B}" presName="text_3" presStyleLbl="node1" presStyleIdx="2" presStyleCnt="3">
        <dgm:presLayoutVars>
          <dgm:bulletEnabled val="1"/>
        </dgm:presLayoutVars>
      </dgm:prSet>
      <dgm:spPr/>
      <dgm:t>
        <a:bodyPr/>
        <a:lstStyle/>
        <a:p>
          <a:endParaRPr lang="en-CA"/>
        </a:p>
      </dgm:t>
    </dgm:pt>
    <dgm:pt modelId="{B262AB96-CF7E-468F-8A8F-1E1400B15CB3}" type="pres">
      <dgm:prSet presAssocID="{7F8C855F-2870-4501-94FB-259CE040991B}" presName="accent_3" presStyleCnt="0"/>
      <dgm:spPr/>
    </dgm:pt>
    <dgm:pt modelId="{807EE9D2-FA61-4FD9-BE40-80EE4F7AF5D5}" type="pres">
      <dgm:prSet presAssocID="{7F8C855F-2870-4501-94FB-259CE040991B}" presName="accentRepeatNode" presStyleLbl="solidFgAcc1" presStyleIdx="2" presStyleCnt="3"/>
      <dgm:spPr>
        <a:ln>
          <a:solidFill>
            <a:srgbClr val="92D050"/>
          </a:solidFill>
        </a:ln>
      </dgm:spPr>
      <dgm:t>
        <a:bodyPr/>
        <a:lstStyle/>
        <a:p>
          <a:endParaRPr lang="en-US"/>
        </a:p>
      </dgm:t>
    </dgm:pt>
  </dgm:ptLst>
  <dgm:cxnLst>
    <dgm:cxn modelId="{A5DB0095-7FC2-4B17-824D-8289F3DDDC2B}" srcId="{5C3B44BE-71B3-4DAE-AC7F-3EA02FEA8503}" destId="{554AE8D8-B71D-40A6-A571-A30216EEF92E}" srcOrd="0" destOrd="0" parTransId="{7A2DF4F6-6CC5-439A-8C62-6FAFD3F5BBC3}" sibTransId="{25AEC3CD-54BC-4BFD-AF08-024AC0D89D8E}"/>
    <dgm:cxn modelId="{3067250D-80A6-4624-B3F0-50256A330B44}" srcId="{5C3B44BE-71B3-4DAE-AC7F-3EA02FEA8503}" destId="{CFDC2669-9DCB-4112-A558-585A76D56EE5}" srcOrd="1" destOrd="0" parTransId="{5FD744AA-404F-46CF-95BA-F03032A7AC16}" sibTransId="{3B0F9779-7852-407D-8739-242E88362589}"/>
    <dgm:cxn modelId="{3519200D-98B8-478F-80DD-5B6628815EDE}" type="presOf" srcId="{CFDC2669-9DCB-4112-A558-585A76D56EE5}" destId="{76CF7FF6-E9E3-4EC0-8EA2-EFF8C801EF81}" srcOrd="0" destOrd="0" presId="urn:microsoft.com/office/officeart/2008/layout/VerticalCurvedList"/>
    <dgm:cxn modelId="{5ACBB7F9-0F4D-4C61-9342-E53F03C332D3}" type="presOf" srcId="{25AEC3CD-54BC-4BFD-AF08-024AC0D89D8E}" destId="{AFA3EB8C-1046-46CD-B10C-D112D6827BD6}" srcOrd="0" destOrd="0" presId="urn:microsoft.com/office/officeart/2008/layout/VerticalCurvedList"/>
    <dgm:cxn modelId="{5EB62E5C-5D4A-428F-90A3-0B2DAC61E03A}" srcId="{5C3B44BE-71B3-4DAE-AC7F-3EA02FEA8503}" destId="{7F8C855F-2870-4501-94FB-259CE040991B}" srcOrd="2" destOrd="0" parTransId="{104AE25B-2A22-413C-B94A-8EADDBE3133D}" sibTransId="{A3478127-D430-486C-AB13-805FC2311C7B}"/>
    <dgm:cxn modelId="{19D5079D-92C2-4676-88B9-230E592CDF9A}" type="presOf" srcId="{7F8C855F-2870-4501-94FB-259CE040991B}" destId="{6080CF82-1C2C-4D87-877C-7DDCBB539DE6}" srcOrd="0" destOrd="0" presId="urn:microsoft.com/office/officeart/2008/layout/VerticalCurvedList"/>
    <dgm:cxn modelId="{6233474A-28D8-4755-A340-A266AF639C0C}" type="presOf" srcId="{5C3B44BE-71B3-4DAE-AC7F-3EA02FEA8503}" destId="{66A934A9-2378-4D72-9B45-604248749841}" srcOrd="0" destOrd="0" presId="urn:microsoft.com/office/officeart/2008/layout/VerticalCurvedList"/>
    <dgm:cxn modelId="{E5F48A63-2C4E-4376-8556-F3AE464C4FAA}" type="presOf" srcId="{554AE8D8-B71D-40A6-A571-A30216EEF92E}" destId="{9885295C-1B7A-4139-807B-2469B4DDA6DA}" srcOrd="0" destOrd="0" presId="urn:microsoft.com/office/officeart/2008/layout/VerticalCurvedList"/>
    <dgm:cxn modelId="{F4D24D9E-91F0-4A5B-BC37-DE3701D4B3AF}" type="presParOf" srcId="{66A934A9-2378-4D72-9B45-604248749841}" destId="{D2ABC2D4-D798-4812-9826-3ED23ABD0A6E}" srcOrd="0" destOrd="0" presId="urn:microsoft.com/office/officeart/2008/layout/VerticalCurvedList"/>
    <dgm:cxn modelId="{BCE0B082-C09F-4AB0-BAFC-83FD77A73B91}" type="presParOf" srcId="{D2ABC2D4-D798-4812-9826-3ED23ABD0A6E}" destId="{85E75208-306E-4E24-A8BF-A86E25A9F6AD}" srcOrd="0" destOrd="0" presId="urn:microsoft.com/office/officeart/2008/layout/VerticalCurvedList"/>
    <dgm:cxn modelId="{0EE9E784-D233-4EC3-87DE-5F207B18E976}" type="presParOf" srcId="{85E75208-306E-4E24-A8BF-A86E25A9F6AD}" destId="{23B2B6BD-1240-47D3-AC51-611F73A10089}" srcOrd="0" destOrd="0" presId="urn:microsoft.com/office/officeart/2008/layout/VerticalCurvedList"/>
    <dgm:cxn modelId="{2B7E4F98-E8A9-47E1-945D-D303BCCBE4C7}" type="presParOf" srcId="{85E75208-306E-4E24-A8BF-A86E25A9F6AD}" destId="{AFA3EB8C-1046-46CD-B10C-D112D6827BD6}" srcOrd="1" destOrd="0" presId="urn:microsoft.com/office/officeart/2008/layout/VerticalCurvedList"/>
    <dgm:cxn modelId="{CF85D000-C7A0-416C-98E0-038D4E239DDE}" type="presParOf" srcId="{85E75208-306E-4E24-A8BF-A86E25A9F6AD}" destId="{35418BFB-6696-47CC-98FA-8652399C5E17}" srcOrd="2" destOrd="0" presId="urn:microsoft.com/office/officeart/2008/layout/VerticalCurvedList"/>
    <dgm:cxn modelId="{5F881F9B-9044-46B3-B24D-629C4C1B3083}" type="presParOf" srcId="{85E75208-306E-4E24-A8BF-A86E25A9F6AD}" destId="{00744515-F2C6-4F98-8743-92DAF621BCAA}" srcOrd="3" destOrd="0" presId="urn:microsoft.com/office/officeart/2008/layout/VerticalCurvedList"/>
    <dgm:cxn modelId="{1B818490-5643-42F6-A711-0DCF9C95492E}" type="presParOf" srcId="{D2ABC2D4-D798-4812-9826-3ED23ABD0A6E}" destId="{9885295C-1B7A-4139-807B-2469B4DDA6DA}" srcOrd="1" destOrd="0" presId="urn:microsoft.com/office/officeart/2008/layout/VerticalCurvedList"/>
    <dgm:cxn modelId="{1C127CB2-89E9-4734-915E-63BC750D653E}" type="presParOf" srcId="{D2ABC2D4-D798-4812-9826-3ED23ABD0A6E}" destId="{E1401844-573E-48F3-A43D-9DE0469A2792}" srcOrd="2" destOrd="0" presId="urn:microsoft.com/office/officeart/2008/layout/VerticalCurvedList"/>
    <dgm:cxn modelId="{9B7B7ABB-2127-4E0F-A737-B121BF032CF3}" type="presParOf" srcId="{E1401844-573E-48F3-A43D-9DE0469A2792}" destId="{A21B9929-6CE2-4268-BB5D-5BBF8E26243C}" srcOrd="0" destOrd="0" presId="urn:microsoft.com/office/officeart/2008/layout/VerticalCurvedList"/>
    <dgm:cxn modelId="{653F2619-07EF-4D4A-92A9-34F563D8A30A}" type="presParOf" srcId="{D2ABC2D4-D798-4812-9826-3ED23ABD0A6E}" destId="{76CF7FF6-E9E3-4EC0-8EA2-EFF8C801EF81}" srcOrd="3" destOrd="0" presId="urn:microsoft.com/office/officeart/2008/layout/VerticalCurvedList"/>
    <dgm:cxn modelId="{85B3EE92-8F4C-43CA-B309-60C117523F13}" type="presParOf" srcId="{D2ABC2D4-D798-4812-9826-3ED23ABD0A6E}" destId="{E9B2416C-ECBE-4D4B-A3C1-F23879333867}" srcOrd="4" destOrd="0" presId="urn:microsoft.com/office/officeart/2008/layout/VerticalCurvedList"/>
    <dgm:cxn modelId="{405982B4-948D-4604-9ACE-4CCDCC5BD627}" type="presParOf" srcId="{E9B2416C-ECBE-4D4B-A3C1-F23879333867}" destId="{14322B54-B586-4E2D-80CA-EFA94542162E}" srcOrd="0" destOrd="0" presId="urn:microsoft.com/office/officeart/2008/layout/VerticalCurvedList"/>
    <dgm:cxn modelId="{5D3E5A7D-AA08-4D4A-A08D-C74C44E0088B}" type="presParOf" srcId="{D2ABC2D4-D798-4812-9826-3ED23ABD0A6E}" destId="{6080CF82-1C2C-4D87-877C-7DDCBB539DE6}" srcOrd="5" destOrd="0" presId="urn:microsoft.com/office/officeart/2008/layout/VerticalCurvedList"/>
    <dgm:cxn modelId="{EC26669E-FF86-41E3-95D6-D149FC2434B3}" type="presParOf" srcId="{D2ABC2D4-D798-4812-9826-3ED23ABD0A6E}" destId="{B262AB96-CF7E-468F-8A8F-1E1400B15CB3}" srcOrd="6" destOrd="0" presId="urn:microsoft.com/office/officeart/2008/layout/VerticalCurvedList"/>
    <dgm:cxn modelId="{6169298D-1593-4384-94CB-208827196144}" type="presParOf" srcId="{B262AB96-CF7E-468F-8A8F-1E1400B15CB3}" destId="{807EE9D2-FA61-4FD9-BE40-80EE4F7AF5D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B259DC-3A2B-4C90-BF45-C1F134D1E4C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B9F43E8-E106-4C75-BDAA-577BD54712BE}">
      <dgm:prSet phldrT="[Text]"/>
      <dgm:spPr>
        <a:solidFill>
          <a:srgbClr val="69BE28"/>
        </a:solidFill>
      </dgm:spPr>
      <dgm:t>
        <a:bodyPr/>
        <a:lstStyle/>
        <a:p>
          <a:r>
            <a:rPr lang="en-US" dirty="0" smtClean="0"/>
            <a:t>Transactional Adjustments</a:t>
          </a:r>
          <a:endParaRPr lang="en-US" dirty="0"/>
        </a:p>
      </dgm:t>
    </dgm:pt>
    <dgm:pt modelId="{F25873B4-9DCC-4655-983E-AA029543B73E}" type="parTrans" cxnId="{B6AE2226-60BD-4F91-9EED-8B14EF00B7E3}">
      <dgm:prSet/>
      <dgm:spPr/>
      <dgm:t>
        <a:bodyPr/>
        <a:lstStyle/>
        <a:p>
          <a:endParaRPr lang="en-US"/>
        </a:p>
      </dgm:t>
    </dgm:pt>
    <dgm:pt modelId="{402CD083-D55C-43F7-9FC7-EB5BB5E8D613}" type="sibTrans" cxnId="{B6AE2226-60BD-4F91-9EED-8B14EF00B7E3}">
      <dgm:prSet/>
      <dgm:spPr/>
      <dgm:t>
        <a:bodyPr/>
        <a:lstStyle/>
        <a:p>
          <a:endParaRPr lang="en-US"/>
        </a:p>
      </dgm:t>
    </dgm:pt>
    <dgm:pt modelId="{79AB3D1D-2472-4F29-8898-C9DAC4DD69C7}">
      <dgm:prSet phldrT="[Text]"/>
      <dgm:spPr>
        <a:solidFill>
          <a:srgbClr val="69BE28">
            <a:alpha val="90000"/>
          </a:srgbClr>
        </a:solidFill>
      </dgm:spPr>
      <dgm:t>
        <a:bodyPr/>
        <a:lstStyle/>
        <a:p>
          <a:r>
            <a:rPr lang="en-US" dirty="0" smtClean="0">
              <a:solidFill>
                <a:schemeClr val="bg1"/>
              </a:solidFill>
            </a:rPr>
            <a:t>Property Rights Conveyed</a:t>
          </a:r>
          <a:endParaRPr lang="en-US" dirty="0">
            <a:solidFill>
              <a:schemeClr val="bg1"/>
            </a:solidFill>
          </a:endParaRPr>
        </a:p>
      </dgm:t>
    </dgm:pt>
    <dgm:pt modelId="{2EAB10E5-2BDC-4756-BFFB-8AAEEFC9E813}" type="parTrans" cxnId="{B0428FAE-417C-4739-B82A-884BF8402A04}">
      <dgm:prSet/>
      <dgm:spPr/>
      <dgm:t>
        <a:bodyPr/>
        <a:lstStyle/>
        <a:p>
          <a:endParaRPr lang="en-US"/>
        </a:p>
      </dgm:t>
    </dgm:pt>
    <dgm:pt modelId="{C75348B2-D7E8-4962-8740-224D129E62A3}" type="sibTrans" cxnId="{B0428FAE-417C-4739-B82A-884BF8402A04}">
      <dgm:prSet/>
      <dgm:spPr/>
      <dgm:t>
        <a:bodyPr/>
        <a:lstStyle/>
        <a:p>
          <a:endParaRPr lang="en-US"/>
        </a:p>
      </dgm:t>
    </dgm:pt>
    <dgm:pt modelId="{A3BAEFBB-ECD4-4E16-90BD-74990CAC2CD3}">
      <dgm:prSet phldrT="[Text]"/>
      <dgm:spPr>
        <a:solidFill>
          <a:srgbClr val="69BE28">
            <a:alpha val="90000"/>
          </a:srgbClr>
        </a:solidFill>
      </dgm:spPr>
      <dgm:t>
        <a:bodyPr/>
        <a:lstStyle/>
        <a:p>
          <a:r>
            <a:rPr lang="en-US" dirty="0" smtClean="0">
              <a:solidFill>
                <a:schemeClr val="bg1"/>
              </a:solidFill>
            </a:rPr>
            <a:t>Market Conditions / Time</a:t>
          </a:r>
          <a:endParaRPr lang="en-US" dirty="0">
            <a:solidFill>
              <a:schemeClr val="bg1"/>
            </a:solidFill>
          </a:endParaRPr>
        </a:p>
      </dgm:t>
    </dgm:pt>
    <dgm:pt modelId="{76D10AF3-9FED-4A5B-B8F4-EBF5BB15C0BD}" type="parTrans" cxnId="{6D9F5455-6860-4B19-B83E-16B4074CF643}">
      <dgm:prSet/>
      <dgm:spPr/>
      <dgm:t>
        <a:bodyPr/>
        <a:lstStyle/>
        <a:p>
          <a:endParaRPr lang="en-US"/>
        </a:p>
      </dgm:t>
    </dgm:pt>
    <dgm:pt modelId="{AB41085B-A109-4CE2-9325-1132A941A9D9}" type="sibTrans" cxnId="{6D9F5455-6860-4B19-B83E-16B4074CF643}">
      <dgm:prSet/>
      <dgm:spPr/>
      <dgm:t>
        <a:bodyPr/>
        <a:lstStyle/>
        <a:p>
          <a:endParaRPr lang="en-US"/>
        </a:p>
      </dgm:t>
    </dgm:pt>
    <dgm:pt modelId="{632EDF9F-7F73-426C-9539-7D6E502E28F5}">
      <dgm:prSet phldrT="[Text]"/>
      <dgm:spPr>
        <a:solidFill>
          <a:srgbClr val="69BE28"/>
        </a:solidFill>
      </dgm:spPr>
      <dgm:t>
        <a:bodyPr/>
        <a:lstStyle/>
        <a:p>
          <a:r>
            <a:rPr lang="en-US" dirty="0" smtClean="0"/>
            <a:t>Property Adjustments</a:t>
          </a:r>
          <a:endParaRPr lang="en-US" dirty="0"/>
        </a:p>
      </dgm:t>
    </dgm:pt>
    <dgm:pt modelId="{898EE360-3E22-4B6C-AAA4-C13D9B5B7E5F}" type="parTrans" cxnId="{D9607192-9431-4DC4-9A50-A9583620362A}">
      <dgm:prSet/>
      <dgm:spPr/>
      <dgm:t>
        <a:bodyPr/>
        <a:lstStyle/>
        <a:p>
          <a:endParaRPr lang="en-US"/>
        </a:p>
      </dgm:t>
    </dgm:pt>
    <dgm:pt modelId="{911AFB19-5889-4A0C-8E42-BCC4E9AB0910}" type="sibTrans" cxnId="{D9607192-9431-4DC4-9A50-A9583620362A}">
      <dgm:prSet/>
      <dgm:spPr/>
      <dgm:t>
        <a:bodyPr/>
        <a:lstStyle/>
        <a:p>
          <a:endParaRPr lang="en-US"/>
        </a:p>
      </dgm:t>
    </dgm:pt>
    <dgm:pt modelId="{C4498159-31B6-4CFE-966C-71DB4B57C26A}">
      <dgm:prSet phldrT="[Text]"/>
      <dgm:spPr>
        <a:solidFill>
          <a:srgbClr val="69BE28">
            <a:alpha val="90000"/>
          </a:srgbClr>
        </a:solidFill>
      </dgm:spPr>
      <dgm:t>
        <a:bodyPr/>
        <a:lstStyle/>
        <a:p>
          <a:r>
            <a:rPr lang="en-US" dirty="0" smtClean="0">
              <a:solidFill>
                <a:schemeClr val="bg1"/>
              </a:solidFill>
            </a:rPr>
            <a:t>Location</a:t>
          </a:r>
          <a:endParaRPr lang="en-US" dirty="0">
            <a:solidFill>
              <a:schemeClr val="bg1"/>
            </a:solidFill>
          </a:endParaRPr>
        </a:p>
      </dgm:t>
    </dgm:pt>
    <dgm:pt modelId="{7549CA97-29CA-4E9F-BAD6-275CD749C667}" type="parTrans" cxnId="{A414DC9C-F017-4027-B788-4F70B02E4E7D}">
      <dgm:prSet/>
      <dgm:spPr/>
      <dgm:t>
        <a:bodyPr/>
        <a:lstStyle/>
        <a:p>
          <a:endParaRPr lang="en-US"/>
        </a:p>
      </dgm:t>
    </dgm:pt>
    <dgm:pt modelId="{65113807-0610-4DD1-B910-730DB12C5A4F}" type="sibTrans" cxnId="{A414DC9C-F017-4027-B788-4F70B02E4E7D}">
      <dgm:prSet/>
      <dgm:spPr/>
      <dgm:t>
        <a:bodyPr/>
        <a:lstStyle/>
        <a:p>
          <a:endParaRPr lang="en-US"/>
        </a:p>
      </dgm:t>
    </dgm:pt>
    <dgm:pt modelId="{16FC1003-25A1-478A-8B08-2ED3C2837145}">
      <dgm:prSet phldrT="[Text]"/>
      <dgm:spPr>
        <a:solidFill>
          <a:srgbClr val="69BE28">
            <a:alpha val="90000"/>
          </a:srgbClr>
        </a:solidFill>
      </dgm:spPr>
      <dgm:t>
        <a:bodyPr/>
        <a:lstStyle/>
        <a:p>
          <a:r>
            <a:rPr lang="en-US" dirty="0" smtClean="0">
              <a:solidFill>
                <a:schemeClr val="bg1"/>
              </a:solidFill>
            </a:rPr>
            <a:t>Financing Terms</a:t>
          </a:r>
          <a:endParaRPr lang="en-US" dirty="0">
            <a:solidFill>
              <a:schemeClr val="bg1"/>
            </a:solidFill>
          </a:endParaRPr>
        </a:p>
      </dgm:t>
    </dgm:pt>
    <dgm:pt modelId="{45B99322-F46B-4A8C-B4AD-64A0EB5FEAE0}" type="parTrans" cxnId="{3CC16661-7E2C-43AF-952E-EE098B5265B5}">
      <dgm:prSet/>
      <dgm:spPr/>
      <dgm:t>
        <a:bodyPr/>
        <a:lstStyle/>
        <a:p>
          <a:endParaRPr lang="en-US"/>
        </a:p>
      </dgm:t>
    </dgm:pt>
    <dgm:pt modelId="{4C0C3C97-CBCA-49C0-8AEC-E8BE44528786}" type="sibTrans" cxnId="{3CC16661-7E2C-43AF-952E-EE098B5265B5}">
      <dgm:prSet/>
      <dgm:spPr/>
      <dgm:t>
        <a:bodyPr/>
        <a:lstStyle/>
        <a:p>
          <a:endParaRPr lang="en-US"/>
        </a:p>
      </dgm:t>
    </dgm:pt>
    <dgm:pt modelId="{2B8FF984-8479-401D-822D-F7D82A055ED3}">
      <dgm:prSet phldrT="[Text]"/>
      <dgm:spPr>
        <a:solidFill>
          <a:srgbClr val="69BE28">
            <a:alpha val="90000"/>
          </a:srgbClr>
        </a:solidFill>
      </dgm:spPr>
      <dgm:t>
        <a:bodyPr/>
        <a:lstStyle/>
        <a:p>
          <a:r>
            <a:rPr lang="en-US" dirty="0" smtClean="0">
              <a:solidFill>
                <a:schemeClr val="bg1"/>
              </a:solidFill>
            </a:rPr>
            <a:t>Conditions of Sale</a:t>
          </a:r>
          <a:endParaRPr lang="en-US" dirty="0">
            <a:solidFill>
              <a:schemeClr val="bg1"/>
            </a:solidFill>
          </a:endParaRPr>
        </a:p>
      </dgm:t>
    </dgm:pt>
    <dgm:pt modelId="{112E9904-AC5A-4AF4-AE0E-231E822C9C4D}" type="parTrans" cxnId="{795F4233-1E25-4254-A17D-19596962F4E8}">
      <dgm:prSet/>
      <dgm:spPr/>
      <dgm:t>
        <a:bodyPr/>
        <a:lstStyle/>
        <a:p>
          <a:endParaRPr lang="en-US"/>
        </a:p>
      </dgm:t>
    </dgm:pt>
    <dgm:pt modelId="{586733B6-3863-43B5-BC75-8303D4BFE58D}" type="sibTrans" cxnId="{795F4233-1E25-4254-A17D-19596962F4E8}">
      <dgm:prSet/>
      <dgm:spPr/>
      <dgm:t>
        <a:bodyPr/>
        <a:lstStyle/>
        <a:p>
          <a:endParaRPr lang="en-US"/>
        </a:p>
      </dgm:t>
    </dgm:pt>
    <dgm:pt modelId="{46807020-47D8-42A4-AE45-568A623F575E}">
      <dgm:prSet phldrT="[Text]"/>
      <dgm:spPr>
        <a:solidFill>
          <a:srgbClr val="69BE28">
            <a:alpha val="90000"/>
          </a:srgbClr>
        </a:solidFill>
      </dgm:spPr>
      <dgm:t>
        <a:bodyPr/>
        <a:lstStyle/>
        <a:p>
          <a:r>
            <a:rPr lang="en-US" dirty="0" smtClean="0">
              <a:solidFill>
                <a:schemeClr val="bg1"/>
              </a:solidFill>
            </a:rPr>
            <a:t>Capital Expenditures</a:t>
          </a:r>
          <a:endParaRPr lang="en-US" dirty="0">
            <a:solidFill>
              <a:schemeClr val="bg1"/>
            </a:solidFill>
          </a:endParaRPr>
        </a:p>
      </dgm:t>
    </dgm:pt>
    <dgm:pt modelId="{4ABFAFF0-4C86-4FAE-9B9E-6723ED690FA8}" type="parTrans" cxnId="{3490353A-6BAB-4FD0-AC28-95835657589E}">
      <dgm:prSet/>
      <dgm:spPr/>
      <dgm:t>
        <a:bodyPr/>
        <a:lstStyle/>
        <a:p>
          <a:endParaRPr lang="en-US"/>
        </a:p>
      </dgm:t>
    </dgm:pt>
    <dgm:pt modelId="{99C1CE8D-13CE-47BC-9949-C20F0B0B489D}" type="sibTrans" cxnId="{3490353A-6BAB-4FD0-AC28-95835657589E}">
      <dgm:prSet/>
      <dgm:spPr/>
      <dgm:t>
        <a:bodyPr/>
        <a:lstStyle/>
        <a:p>
          <a:endParaRPr lang="en-US"/>
        </a:p>
      </dgm:t>
    </dgm:pt>
    <dgm:pt modelId="{A1B5780D-CB5F-4E93-AFE8-148A35950ECC}">
      <dgm:prSet phldrT="[Text]"/>
      <dgm:spPr>
        <a:solidFill>
          <a:srgbClr val="69BE28">
            <a:alpha val="90000"/>
          </a:srgbClr>
        </a:solidFill>
      </dgm:spPr>
      <dgm:t>
        <a:bodyPr/>
        <a:lstStyle/>
        <a:p>
          <a:r>
            <a:rPr lang="en-US" dirty="0" smtClean="0">
              <a:solidFill>
                <a:schemeClr val="bg1"/>
              </a:solidFill>
            </a:rPr>
            <a:t>Physical Characteristics</a:t>
          </a:r>
          <a:endParaRPr lang="en-US" dirty="0">
            <a:solidFill>
              <a:schemeClr val="bg1"/>
            </a:solidFill>
          </a:endParaRPr>
        </a:p>
      </dgm:t>
    </dgm:pt>
    <dgm:pt modelId="{943BE7D2-EF7F-42F1-8B69-FF3D168739DB}" type="parTrans" cxnId="{071D4998-9BA3-4B64-AC00-A7A790078F67}">
      <dgm:prSet/>
      <dgm:spPr/>
      <dgm:t>
        <a:bodyPr/>
        <a:lstStyle/>
        <a:p>
          <a:endParaRPr lang="en-US"/>
        </a:p>
      </dgm:t>
    </dgm:pt>
    <dgm:pt modelId="{3D3D8CF2-3A3A-4508-915C-C9C402B167BE}" type="sibTrans" cxnId="{071D4998-9BA3-4B64-AC00-A7A790078F67}">
      <dgm:prSet/>
      <dgm:spPr/>
      <dgm:t>
        <a:bodyPr/>
        <a:lstStyle/>
        <a:p>
          <a:endParaRPr lang="en-US"/>
        </a:p>
      </dgm:t>
    </dgm:pt>
    <dgm:pt modelId="{76D75AB9-97C4-4F71-9250-5DD73FBDB037}">
      <dgm:prSet phldrT="[Text]"/>
      <dgm:spPr>
        <a:solidFill>
          <a:srgbClr val="69BE28">
            <a:alpha val="90000"/>
          </a:srgbClr>
        </a:solidFill>
      </dgm:spPr>
      <dgm:t>
        <a:bodyPr/>
        <a:lstStyle/>
        <a:p>
          <a:r>
            <a:rPr lang="en-US" dirty="0" smtClean="0">
              <a:solidFill>
                <a:schemeClr val="bg1"/>
              </a:solidFill>
            </a:rPr>
            <a:t>Economic / Income Characteristics</a:t>
          </a:r>
          <a:endParaRPr lang="en-US" dirty="0">
            <a:solidFill>
              <a:schemeClr val="bg1"/>
            </a:solidFill>
          </a:endParaRPr>
        </a:p>
      </dgm:t>
    </dgm:pt>
    <dgm:pt modelId="{EFB9B1BC-8A7F-4980-B02D-5728A1F6E053}" type="parTrans" cxnId="{F04DE87C-ECFB-457A-8CED-ABF41E6C5308}">
      <dgm:prSet/>
      <dgm:spPr/>
      <dgm:t>
        <a:bodyPr/>
        <a:lstStyle/>
        <a:p>
          <a:endParaRPr lang="en-US"/>
        </a:p>
      </dgm:t>
    </dgm:pt>
    <dgm:pt modelId="{A696F299-3AE8-4F62-9453-3B66742124EB}" type="sibTrans" cxnId="{F04DE87C-ECFB-457A-8CED-ABF41E6C5308}">
      <dgm:prSet/>
      <dgm:spPr/>
      <dgm:t>
        <a:bodyPr/>
        <a:lstStyle/>
        <a:p>
          <a:endParaRPr lang="en-US"/>
        </a:p>
      </dgm:t>
    </dgm:pt>
    <dgm:pt modelId="{B9166A9D-943F-425B-9711-009884FC9803}">
      <dgm:prSet phldrT="[Text]"/>
      <dgm:spPr>
        <a:solidFill>
          <a:srgbClr val="69BE28">
            <a:alpha val="90000"/>
          </a:srgbClr>
        </a:solidFill>
      </dgm:spPr>
      <dgm:t>
        <a:bodyPr/>
        <a:lstStyle/>
        <a:p>
          <a:r>
            <a:rPr lang="en-US" dirty="0" smtClean="0">
              <a:solidFill>
                <a:schemeClr val="bg1"/>
              </a:solidFill>
            </a:rPr>
            <a:t>Use / Zoning</a:t>
          </a:r>
          <a:endParaRPr lang="en-US" dirty="0">
            <a:solidFill>
              <a:schemeClr val="bg1"/>
            </a:solidFill>
          </a:endParaRPr>
        </a:p>
      </dgm:t>
    </dgm:pt>
    <dgm:pt modelId="{B3B07F8C-BF0D-4E69-9318-1E4B9D67B5B9}" type="parTrans" cxnId="{1685A0A3-3BEA-4F09-B0AB-2ABE8145386B}">
      <dgm:prSet/>
      <dgm:spPr/>
      <dgm:t>
        <a:bodyPr/>
        <a:lstStyle/>
        <a:p>
          <a:endParaRPr lang="en-US"/>
        </a:p>
      </dgm:t>
    </dgm:pt>
    <dgm:pt modelId="{14030286-6F3C-43B0-96D7-537403C6F75B}" type="sibTrans" cxnId="{1685A0A3-3BEA-4F09-B0AB-2ABE8145386B}">
      <dgm:prSet/>
      <dgm:spPr/>
      <dgm:t>
        <a:bodyPr/>
        <a:lstStyle/>
        <a:p>
          <a:endParaRPr lang="en-US"/>
        </a:p>
      </dgm:t>
    </dgm:pt>
    <dgm:pt modelId="{55A00189-18D2-47CD-A051-48561933CB21}">
      <dgm:prSet phldrT="[Text]"/>
      <dgm:spPr>
        <a:solidFill>
          <a:srgbClr val="69BE28">
            <a:alpha val="90000"/>
          </a:srgbClr>
        </a:solidFill>
      </dgm:spPr>
      <dgm:t>
        <a:bodyPr/>
        <a:lstStyle/>
        <a:p>
          <a:r>
            <a:rPr lang="en-US" dirty="0" smtClean="0">
              <a:solidFill>
                <a:schemeClr val="bg1"/>
              </a:solidFill>
            </a:rPr>
            <a:t>Non-Realty Components</a:t>
          </a:r>
          <a:endParaRPr lang="en-US" dirty="0">
            <a:solidFill>
              <a:schemeClr val="bg1"/>
            </a:solidFill>
          </a:endParaRPr>
        </a:p>
      </dgm:t>
    </dgm:pt>
    <dgm:pt modelId="{2858E85E-FD94-49BE-B262-E77895911EAF}" type="parTrans" cxnId="{DA96217B-E1E3-442A-963E-F332631ABFDE}">
      <dgm:prSet/>
      <dgm:spPr/>
      <dgm:t>
        <a:bodyPr/>
        <a:lstStyle/>
        <a:p>
          <a:endParaRPr lang="en-US"/>
        </a:p>
      </dgm:t>
    </dgm:pt>
    <dgm:pt modelId="{DCE44069-4611-4FDB-A788-E2ABE29EF63F}" type="sibTrans" cxnId="{DA96217B-E1E3-442A-963E-F332631ABFDE}">
      <dgm:prSet/>
      <dgm:spPr/>
      <dgm:t>
        <a:bodyPr/>
        <a:lstStyle/>
        <a:p>
          <a:endParaRPr lang="en-US"/>
        </a:p>
      </dgm:t>
    </dgm:pt>
    <dgm:pt modelId="{2CB9D70F-EBAF-49AF-A987-00BCDDAA721B}" type="pres">
      <dgm:prSet presAssocID="{FCB259DC-3A2B-4C90-BF45-C1F134D1E4CE}" presName="Name0" presStyleCnt="0">
        <dgm:presLayoutVars>
          <dgm:dir/>
          <dgm:animLvl val="lvl"/>
          <dgm:resizeHandles val="exact"/>
        </dgm:presLayoutVars>
      </dgm:prSet>
      <dgm:spPr/>
      <dgm:t>
        <a:bodyPr/>
        <a:lstStyle/>
        <a:p>
          <a:endParaRPr lang="en-US"/>
        </a:p>
      </dgm:t>
    </dgm:pt>
    <dgm:pt modelId="{4D74CF69-C880-4B66-BE0B-3C58CED6FDAC}" type="pres">
      <dgm:prSet presAssocID="{7B9F43E8-E106-4C75-BDAA-577BD54712BE}" presName="linNode" presStyleCnt="0"/>
      <dgm:spPr/>
    </dgm:pt>
    <dgm:pt modelId="{740D7125-4409-43BD-973E-5EEE1FC4D8E4}" type="pres">
      <dgm:prSet presAssocID="{7B9F43E8-E106-4C75-BDAA-577BD54712BE}" presName="parentText" presStyleLbl="node1" presStyleIdx="0" presStyleCnt="2">
        <dgm:presLayoutVars>
          <dgm:chMax val="1"/>
          <dgm:bulletEnabled val="1"/>
        </dgm:presLayoutVars>
      </dgm:prSet>
      <dgm:spPr/>
      <dgm:t>
        <a:bodyPr/>
        <a:lstStyle/>
        <a:p>
          <a:endParaRPr lang="en-US"/>
        </a:p>
      </dgm:t>
    </dgm:pt>
    <dgm:pt modelId="{B9B750B9-1DF2-4E0E-9607-2192050EF542}" type="pres">
      <dgm:prSet presAssocID="{7B9F43E8-E106-4C75-BDAA-577BD54712BE}" presName="descendantText" presStyleLbl="alignAccFollowNode1" presStyleIdx="0" presStyleCnt="2">
        <dgm:presLayoutVars>
          <dgm:bulletEnabled val="1"/>
        </dgm:presLayoutVars>
      </dgm:prSet>
      <dgm:spPr/>
      <dgm:t>
        <a:bodyPr/>
        <a:lstStyle/>
        <a:p>
          <a:endParaRPr lang="en-US"/>
        </a:p>
      </dgm:t>
    </dgm:pt>
    <dgm:pt modelId="{3B1BB78D-FA1C-4B44-9DCC-A66A71B755ED}" type="pres">
      <dgm:prSet presAssocID="{402CD083-D55C-43F7-9FC7-EB5BB5E8D613}" presName="sp" presStyleCnt="0"/>
      <dgm:spPr/>
    </dgm:pt>
    <dgm:pt modelId="{CD6CEAFF-3623-4222-8379-26B9D98D07FA}" type="pres">
      <dgm:prSet presAssocID="{632EDF9F-7F73-426C-9539-7D6E502E28F5}" presName="linNode" presStyleCnt="0"/>
      <dgm:spPr/>
    </dgm:pt>
    <dgm:pt modelId="{92BF3FAC-5893-4BCB-B11F-6F0912835152}" type="pres">
      <dgm:prSet presAssocID="{632EDF9F-7F73-426C-9539-7D6E502E28F5}" presName="parentText" presStyleLbl="node1" presStyleIdx="1" presStyleCnt="2">
        <dgm:presLayoutVars>
          <dgm:chMax val="1"/>
          <dgm:bulletEnabled val="1"/>
        </dgm:presLayoutVars>
      </dgm:prSet>
      <dgm:spPr/>
      <dgm:t>
        <a:bodyPr/>
        <a:lstStyle/>
        <a:p>
          <a:endParaRPr lang="en-US"/>
        </a:p>
      </dgm:t>
    </dgm:pt>
    <dgm:pt modelId="{6656CFF6-82C2-423C-AED4-EEA4C8D4CB1F}" type="pres">
      <dgm:prSet presAssocID="{632EDF9F-7F73-426C-9539-7D6E502E28F5}" presName="descendantText" presStyleLbl="alignAccFollowNode1" presStyleIdx="1" presStyleCnt="2">
        <dgm:presLayoutVars>
          <dgm:bulletEnabled val="1"/>
        </dgm:presLayoutVars>
      </dgm:prSet>
      <dgm:spPr/>
      <dgm:t>
        <a:bodyPr/>
        <a:lstStyle/>
        <a:p>
          <a:endParaRPr lang="en-US"/>
        </a:p>
      </dgm:t>
    </dgm:pt>
  </dgm:ptLst>
  <dgm:cxnLst>
    <dgm:cxn modelId="{2A4093F7-FAB9-4225-8E94-C0790C9C7D69}" type="presOf" srcId="{A1B5780D-CB5F-4E93-AFE8-148A35950ECC}" destId="{6656CFF6-82C2-423C-AED4-EEA4C8D4CB1F}" srcOrd="0" destOrd="1" presId="urn:microsoft.com/office/officeart/2005/8/layout/vList5"/>
    <dgm:cxn modelId="{20EA341D-0B58-4785-BF8E-0D9BC8887A93}" type="presOf" srcId="{46807020-47D8-42A4-AE45-568A623F575E}" destId="{B9B750B9-1DF2-4E0E-9607-2192050EF542}" srcOrd="0" destOrd="3" presId="urn:microsoft.com/office/officeart/2005/8/layout/vList5"/>
    <dgm:cxn modelId="{B296FEAF-D056-4D44-BB95-368F5D8B8ABA}" type="presOf" srcId="{16FC1003-25A1-478A-8B08-2ED3C2837145}" destId="{B9B750B9-1DF2-4E0E-9607-2192050EF542}" srcOrd="0" destOrd="1" presId="urn:microsoft.com/office/officeart/2005/8/layout/vList5"/>
    <dgm:cxn modelId="{55DC9DFA-A5C9-4255-8652-ACD728C77BB2}" type="presOf" srcId="{7B9F43E8-E106-4C75-BDAA-577BD54712BE}" destId="{740D7125-4409-43BD-973E-5EEE1FC4D8E4}" srcOrd="0" destOrd="0" presId="urn:microsoft.com/office/officeart/2005/8/layout/vList5"/>
    <dgm:cxn modelId="{2E29EAF9-F415-4CAE-B8EB-FA9980A00C2A}" type="presOf" srcId="{55A00189-18D2-47CD-A051-48561933CB21}" destId="{6656CFF6-82C2-423C-AED4-EEA4C8D4CB1F}" srcOrd="0" destOrd="4" presId="urn:microsoft.com/office/officeart/2005/8/layout/vList5"/>
    <dgm:cxn modelId="{3CC16661-7E2C-43AF-952E-EE098B5265B5}" srcId="{7B9F43E8-E106-4C75-BDAA-577BD54712BE}" destId="{16FC1003-25A1-478A-8B08-2ED3C2837145}" srcOrd="1" destOrd="0" parTransId="{45B99322-F46B-4A8C-B4AD-64A0EB5FEAE0}" sibTransId="{4C0C3C97-CBCA-49C0-8AEC-E8BE44528786}"/>
    <dgm:cxn modelId="{A51A0DE4-078E-4133-910A-17E6038DEDC0}" type="presOf" srcId="{A3BAEFBB-ECD4-4E16-90BD-74990CAC2CD3}" destId="{B9B750B9-1DF2-4E0E-9607-2192050EF542}" srcOrd="0" destOrd="4" presId="urn:microsoft.com/office/officeart/2005/8/layout/vList5"/>
    <dgm:cxn modelId="{257A2D59-184A-4155-BD6B-DA87B1BDE212}" type="presOf" srcId="{76D75AB9-97C4-4F71-9250-5DD73FBDB037}" destId="{6656CFF6-82C2-423C-AED4-EEA4C8D4CB1F}" srcOrd="0" destOrd="2" presId="urn:microsoft.com/office/officeart/2005/8/layout/vList5"/>
    <dgm:cxn modelId="{795F4233-1E25-4254-A17D-19596962F4E8}" srcId="{7B9F43E8-E106-4C75-BDAA-577BD54712BE}" destId="{2B8FF984-8479-401D-822D-F7D82A055ED3}" srcOrd="2" destOrd="0" parTransId="{112E9904-AC5A-4AF4-AE0E-231E822C9C4D}" sibTransId="{586733B6-3863-43B5-BC75-8303D4BFE58D}"/>
    <dgm:cxn modelId="{071D4998-9BA3-4B64-AC00-A7A790078F67}" srcId="{632EDF9F-7F73-426C-9539-7D6E502E28F5}" destId="{A1B5780D-CB5F-4E93-AFE8-148A35950ECC}" srcOrd="1" destOrd="0" parTransId="{943BE7D2-EF7F-42F1-8B69-FF3D168739DB}" sibTransId="{3D3D8CF2-3A3A-4508-915C-C9C402B167BE}"/>
    <dgm:cxn modelId="{09A57C48-6DCF-48E2-8046-0AFD41B73929}" type="presOf" srcId="{FCB259DC-3A2B-4C90-BF45-C1F134D1E4CE}" destId="{2CB9D70F-EBAF-49AF-A987-00BCDDAA721B}" srcOrd="0" destOrd="0" presId="urn:microsoft.com/office/officeart/2005/8/layout/vList5"/>
    <dgm:cxn modelId="{6D9F5455-6860-4B19-B83E-16B4074CF643}" srcId="{7B9F43E8-E106-4C75-BDAA-577BD54712BE}" destId="{A3BAEFBB-ECD4-4E16-90BD-74990CAC2CD3}" srcOrd="4" destOrd="0" parTransId="{76D10AF3-9FED-4A5B-B8F4-EBF5BB15C0BD}" sibTransId="{AB41085B-A109-4CE2-9325-1132A941A9D9}"/>
    <dgm:cxn modelId="{F04DE87C-ECFB-457A-8CED-ABF41E6C5308}" srcId="{632EDF9F-7F73-426C-9539-7D6E502E28F5}" destId="{76D75AB9-97C4-4F71-9250-5DD73FBDB037}" srcOrd="2" destOrd="0" parTransId="{EFB9B1BC-8A7F-4980-B02D-5728A1F6E053}" sibTransId="{A696F299-3AE8-4F62-9453-3B66742124EB}"/>
    <dgm:cxn modelId="{3490353A-6BAB-4FD0-AC28-95835657589E}" srcId="{7B9F43E8-E106-4C75-BDAA-577BD54712BE}" destId="{46807020-47D8-42A4-AE45-568A623F575E}" srcOrd="3" destOrd="0" parTransId="{4ABFAFF0-4C86-4FAE-9B9E-6723ED690FA8}" sibTransId="{99C1CE8D-13CE-47BC-9949-C20F0B0B489D}"/>
    <dgm:cxn modelId="{1685A0A3-3BEA-4F09-B0AB-2ABE8145386B}" srcId="{632EDF9F-7F73-426C-9539-7D6E502E28F5}" destId="{B9166A9D-943F-425B-9711-009884FC9803}" srcOrd="3" destOrd="0" parTransId="{B3B07F8C-BF0D-4E69-9318-1E4B9D67B5B9}" sibTransId="{14030286-6F3C-43B0-96D7-537403C6F75B}"/>
    <dgm:cxn modelId="{B6AE2226-60BD-4F91-9EED-8B14EF00B7E3}" srcId="{FCB259DC-3A2B-4C90-BF45-C1F134D1E4CE}" destId="{7B9F43E8-E106-4C75-BDAA-577BD54712BE}" srcOrd="0" destOrd="0" parTransId="{F25873B4-9DCC-4655-983E-AA029543B73E}" sibTransId="{402CD083-D55C-43F7-9FC7-EB5BB5E8D613}"/>
    <dgm:cxn modelId="{3AC2948D-09E1-4CAE-9AB0-DE37251FBF29}" type="presOf" srcId="{C4498159-31B6-4CFE-966C-71DB4B57C26A}" destId="{6656CFF6-82C2-423C-AED4-EEA4C8D4CB1F}" srcOrd="0" destOrd="0" presId="urn:microsoft.com/office/officeart/2005/8/layout/vList5"/>
    <dgm:cxn modelId="{999229EB-A8E9-4F7C-868B-3C65C96E028C}" type="presOf" srcId="{632EDF9F-7F73-426C-9539-7D6E502E28F5}" destId="{92BF3FAC-5893-4BCB-B11F-6F0912835152}" srcOrd="0" destOrd="0" presId="urn:microsoft.com/office/officeart/2005/8/layout/vList5"/>
    <dgm:cxn modelId="{CD28B699-4156-4CB5-ACF3-AC2DB582A979}" type="presOf" srcId="{79AB3D1D-2472-4F29-8898-C9DAC4DD69C7}" destId="{B9B750B9-1DF2-4E0E-9607-2192050EF542}" srcOrd="0" destOrd="0" presId="urn:microsoft.com/office/officeart/2005/8/layout/vList5"/>
    <dgm:cxn modelId="{D9607192-9431-4DC4-9A50-A9583620362A}" srcId="{FCB259DC-3A2B-4C90-BF45-C1F134D1E4CE}" destId="{632EDF9F-7F73-426C-9539-7D6E502E28F5}" srcOrd="1" destOrd="0" parTransId="{898EE360-3E22-4B6C-AAA4-C13D9B5B7E5F}" sibTransId="{911AFB19-5889-4A0C-8E42-BCC4E9AB0910}"/>
    <dgm:cxn modelId="{DA96217B-E1E3-442A-963E-F332631ABFDE}" srcId="{632EDF9F-7F73-426C-9539-7D6E502E28F5}" destId="{55A00189-18D2-47CD-A051-48561933CB21}" srcOrd="4" destOrd="0" parTransId="{2858E85E-FD94-49BE-B262-E77895911EAF}" sibTransId="{DCE44069-4611-4FDB-A788-E2ABE29EF63F}"/>
    <dgm:cxn modelId="{A414DC9C-F017-4027-B788-4F70B02E4E7D}" srcId="{632EDF9F-7F73-426C-9539-7D6E502E28F5}" destId="{C4498159-31B6-4CFE-966C-71DB4B57C26A}" srcOrd="0" destOrd="0" parTransId="{7549CA97-29CA-4E9F-BAD6-275CD749C667}" sibTransId="{65113807-0610-4DD1-B910-730DB12C5A4F}"/>
    <dgm:cxn modelId="{B0428FAE-417C-4739-B82A-884BF8402A04}" srcId="{7B9F43E8-E106-4C75-BDAA-577BD54712BE}" destId="{79AB3D1D-2472-4F29-8898-C9DAC4DD69C7}" srcOrd="0" destOrd="0" parTransId="{2EAB10E5-2BDC-4756-BFFB-8AAEEFC9E813}" sibTransId="{C75348B2-D7E8-4962-8740-224D129E62A3}"/>
    <dgm:cxn modelId="{EBC6AE5F-B3F1-4CEC-9CD7-1A04C77612FC}" type="presOf" srcId="{B9166A9D-943F-425B-9711-009884FC9803}" destId="{6656CFF6-82C2-423C-AED4-EEA4C8D4CB1F}" srcOrd="0" destOrd="3" presId="urn:microsoft.com/office/officeart/2005/8/layout/vList5"/>
    <dgm:cxn modelId="{8607EEDE-4D1D-45CC-B6FF-5CFE8DC296A3}" type="presOf" srcId="{2B8FF984-8479-401D-822D-F7D82A055ED3}" destId="{B9B750B9-1DF2-4E0E-9607-2192050EF542}" srcOrd="0" destOrd="2" presId="urn:microsoft.com/office/officeart/2005/8/layout/vList5"/>
    <dgm:cxn modelId="{12459271-0B60-40A6-9851-A9AD23DFB1D4}" type="presParOf" srcId="{2CB9D70F-EBAF-49AF-A987-00BCDDAA721B}" destId="{4D74CF69-C880-4B66-BE0B-3C58CED6FDAC}" srcOrd="0" destOrd="0" presId="urn:microsoft.com/office/officeart/2005/8/layout/vList5"/>
    <dgm:cxn modelId="{FA528C6E-43F6-400D-B5B9-9AA628335CEE}" type="presParOf" srcId="{4D74CF69-C880-4B66-BE0B-3C58CED6FDAC}" destId="{740D7125-4409-43BD-973E-5EEE1FC4D8E4}" srcOrd="0" destOrd="0" presId="urn:microsoft.com/office/officeart/2005/8/layout/vList5"/>
    <dgm:cxn modelId="{C7B57CEE-9E60-4A6C-B0C3-4ADC1250D6FE}" type="presParOf" srcId="{4D74CF69-C880-4B66-BE0B-3C58CED6FDAC}" destId="{B9B750B9-1DF2-4E0E-9607-2192050EF542}" srcOrd="1" destOrd="0" presId="urn:microsoft.com/office/officeart/2005/8/layout/vList5"/>
    <dgm:cxn modelId="{D726B5C1-C64A-4866-85CF-3011C805ACC7}" type="presParOf" srcId="{2CB9D70F-EBAF-49AF-A987-00BCDDAA721B}" destId="{3B1BB78D-FA1C-4B44-9DCC-A66A71B755ED}" srcOrd="1" destOrd="0" presId="urn:microsoft.com/office/officeart/2005/8/layout/vList5"/>
    <dgm:cxn modelId="{10EF397D-307F-485E-B666-DE37EE304671}" type="presParOf" srcId="{2CB9D70F-EBAF-49AF-A987-00BCDDAA721B}" destId="{CD6CEAFF-3623-4222-8379-26B9D98D07FA}" srcOrd="2" destOrd="0" presId="urn:microsoft.com/office/officeart/2005/8/layout/vList5"/>
    <dgm:cxn modelId="{8B07A5BB-0886-475A-906C-B9E3B500E002}" type="presParOf" srcId="{CD6CEAFF-3623-4222-8379-26B9D98D07FA}" destId="{92BF3FAC-5893-4BCB-B11F-6F0912835152}" srcOrd="0" destOrd="0" presId="urn:microsoft.com/office/officeart/2005/8/layout/vList5"/>
    <dgm:cxn modelId="{72A3FF11-AD21-4915-BE13-B473DBE918DC}" type="presParOf" srcId="{CD6CEAFF-3623-4222-8379-26B9D98D07FA}" destId="{6656CFF6-82C2-423C-AED4-EEA4C8D4CB1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EFBD05-B993-41F8-83FB-A6D4591E6176}" type="datetimeFigureOut">
              <a:rPr lang="en-US" smtClean="0"/>
              <a:t>8/4/2015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EC7A97-A15E-4636-80CA-D4CFC80B8A2F}" type="slidenum">
              <a:rPr lang="en-US" smtClean="0"/>
              <a:t>‹#›</a:t>
            </a:fld>
            <a:endParaRPr lang="en-US"/>
          </a:p>
        </p:txBody>
      </p:sp>
    </p:spTree>
    <p:extLst>
      <p:ext uri="{BB962C8B-B14F-4D97-AF65-F5344CB8AC3E}">
        <p14:creationId xmlns:p14="http://schemas.microsoft.com/office/powerpoint/2010/main" val="380870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43000" y="685800"/>
            <a:ext cx="4572000" cy="3429000"/>
          </a:xfrm>
          <a:ln/>
        </p:spPr>
      </p:sp>
      <p:sp>
        <p:nvSpPr>
          <p:cNvPr id="266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p:cNvPicPr>
            <a:picLocks noChangeAspect="1" noChangeArrowheads="1"/>
          </p:cNvPicPr>
          <p:nvPr userDrawn="1"/>
        </p:nvPicPr>
        <p:blipFill>
          <a:blip r:embed="rId2" cstate="print"/>
          <a:srcRect/>
          <a:stretch>
            <a:fillRect/>
          </a:stretch>
        </p:blipFill>
        <p:spPr bwMode="auto">
          <a:xfrm>
            <a:off x="0" y="1"/>
            <a:ext cx="2747963" cy="6864351"/>
          </a:xfrm>
          <a:prstGeom prst="rect">
            <a:avLst/>
          </a:prstGeom>
          <a:noFill/>
          <a:ln w="9525">
            <a:noFill/>
            <a:miter lim="800000"/>
            <a:headEnd/>
            <a:tailEnd/>
          </a:ln>
        </p:spPr>
      </p:pic>
      <p:sp>
        <p:nvSpPr>
          <p:cNvPr id="5" name="Freeform 21"/>
          <p:cNvSpPr>
            <a:spLocks/>
          </p:cNvSpPr>
          <p:nvPr userDrawn="1"/>
        </p:nvSpPr>
        <p:spPr bwMode="auto">
          <a:xfrm>
            <a:off x="1665290" y="2525713"/>
            <a:ext cx="1082675" cy="1909763"/>
          </a:xfrm>
          <a:custGeom>
            <a:avLst/>
            <a:gdLst/>
            <a:ahLst/>
            <a:cxnLst>
              <a:cxn ang="0">
                <a:pos x="864" y="1162"/>
              </a:cxn>
              <a:cxn ang="0">
                <a:pos x="852" y="1161"/>
              </a:cxn>
              <a:cxn ang="0">
                <a:pos x="745" y="1155"/>
              </a:cxn>
              <a:cxn ang="0">
                <a:pos x="365" y="751"/>
              </a:cxn>
              <a:cxn ang="0">
                <a:pos x="732" y="355"/>
              </a:cxn>
              <a:cxn ang="0">
                <a:pos x="852" y="349"/>
              </a:cxn>
              <a:cxn ang="0">
                <a:pos x="865" y="348"/>
              </a:cxn>
              <a:cxn ang="0">
                <a:pos x="866" y="0"/>
              </a:cxn>
              <a:cxn ang="0">
                <a:pos x="853" y="0"/>
              </a:cxn>
              <a:cxn ang="0">
                <a:pos x="769" y="1"/>
              </a:cxn>
              <a:cxn ang="0">
                <a:pos x="451" y="64"/>
              </a:cxn>
              <a:cxn ang="0">
                <a:pos x="150" y="307"/>
              </a:cxn>
              <a:cxn ang="0">
                <a:pos x="0" y="759"/>
              </a:cxn>
              <a:cxn ang="0">
                <a:pos x="12" y="916"/>
              </a:cxn>
              <a:cxn ang="0">
                <a:pos x="429" y="1443"/>
              </a:cxn>
              <a:cxn ang="0">
                <a:pos x="826" y="1526"/>
              </a:cxn>
              <a:cxn ang="0">
                <a:pos x="865" y="1527"/>
              </a:cxn>
            </a:cxnLst>
            <a:rect l="0" t="0" r="r" b="b"/>
            <a:pathLst>
              <a:path w="866" h="1527">
                <a:moveTo>
                  <a:pt x="864" y="1162"/>
                </a:moveTo>
                <a:cubicBezTo>
                  <a:pt x="852" y="1161"/>
                  <a:pt x="852" y="1161"/>
                  <a:pt x="852" y="1161"/>
                </a:cubicBezTo>
                <a:cubicBezTo>
                  <a:pt x="828" y="1160"/>
                  <a:pt x="809" y="1161"/>
                  <a:pt x="745" y="1155"/>
                </a:cubicBezTo>
                <a:cubicBezTo>
                  <a:pt x="466" y="1128"/>
                  <a:pt x="365" y="920"/>
                  <a:pt x="365" y="751"/>
                </a:cubicBezTo>
                <a:cubicBezTo>
                  <a:pt x="365" y="540"/>
                  <a:pt x="506" y="389"/>
                  <a:pt x="732" y="355"/>
                </a:cubicBezTo>
                <a:cubicBezTo>
                  <a:pt x="766" y="350"/>
                  <a:pt x="828" y="349"/>
                  <a:pt x="852" y="349"/>
                </a:cubicBezTo>
                <a:cubicBezTo>
                  <a:pt x="865" y="348"/>
                  <a:pt x="865" y="348"/>
                  <a:pt x="865" y="348"/>
                </a:cubicBezTo>
                <a:cubicBezTo>
                  <a:pt x="866" y="0"/>
                  <a:pt x="866" y="0"/>
                  <a:pt x="866" y="0"/>
                </a:cubicBezTo>
                <a:cubicBezTo>
                  <a:pt x="853" y="0"/>
                  <a:pt x="853" y="0"/>
                  <a:pt x="853" y="0"/>
                </a:cubicBezTo>
                <a:cubicBezTo>
                  <a:pt x="769" y="1"/>
                  <a:pt x="769" y="1"/>
                  <a:pt x="769" y="1"/>
                </a:cubicBezTo>
                <a:cubicBezTo>
                  <a:pt x="696" y="6"/>
                  <a:pt x="575" y="13"/>
                  <a:pt x="451" y="64"/>
                </a:cubicBezTo>
                <a:cubicBezTo>
                  <a:pt x="332" y="119"/>
                  <a:pt x="228" y="202"/>
                  <a:pt x="150" y="307"/>
                </a:cubicBezTo>
                <a:cubicBezTo>
                  <a:pt x="52" y="440"/>
                  <a:pt x="0" y="593"/>
                  <a:pt x="0" y="759"/>
                </a:cubicBezTo>
                <a:cubicBezTo>
                  <a:pt x="0" y="811"/>
                  <a:pt x="4" y="866"/>
                  <a:pt x="12" y="916"/>
                </a:cubicBezTo>
                <a:cubicBezTo>
                  <a:pt x="59" y="1148"/>
                  <a:pt x="211" y="1340"/>
                  <a:pt x="429" y="1443"/>
                </a:cubicBezTo>
                <a:cubicBezTo>
                  <a:pt x="503" y="1475"/>
                  <a:pt x="599" y="1508"/>
                  <a:pt x="826" y="1526"/>
                </a:cubicBezTo>
                <a:cubicBezTo>
                  <a:pt x="831" y="1526"/>
                  <a:pt x="865" y="1527"/>
                  <a:pt x="865" y="1527"/>
                </a:cubicBezTo>
              </a:path>
            </a:pathLst>
          </a:custGeom>
          <a:solidFill>
            <a:srgbClr val="69BE28"/>
          </a:solidFill>
          <a:ln w="9525">
            <a:noFill/>
            <a:round/>
            <a:headEnd/>
            <a:tailEnd/>
          </a:ln>
        </p:spPr>
        <p:txBody>
          <a:bodyPr/>
          <a:lstStyle/>
          <a:p>
            <a:pPr fontAlgn="base">
              <a:spcBef>
                <a:spcPct val="0"/>
              </a:spcBef>
              <a:spcAft>
                <a:spcPct val="0"/>
              </a:spcAft>
              <a:defRPr/>
            </a:pPr>
            <a:endParaRPr lang="en-US" sz="1000">
              <a:solidFill>
                <a:srgbClr val="000000"/>
              </a:solidFill>
              <a:latin typeface="Arial Narrow" pitchFamily="34" charset="0"/>
            </a:endParaRPr>
          </a:p>
        </p:txBody>
      </p:sp>
      <p:sp>
        <p:nvSpPr>
          <p:cNvPr id="6" name="TextBox 5"/>
          <p:cNvSpPr txBox="1"/>
          <p:nvPr userDrawn="1"/>
        </p:nvSpPr>
        <p:spPr>
          <a:xfrm rot="16200000">
            <a:off x="-1103312" y="5294411"/>
            <a:ext cx="2667000" cy="307777"/>
          </a:xfrm>
          <a:prstGeom prst="rect">
            <a:avLst/>
          </a:prstGeom>
          <a:noFill/>
        </p:spPr>
        <p:txBody>
          <a:bodyPr>
            <a:spAutoFit/>
          </a:bodyPr>
          <a:lstStyle/>
          <a:p>
            <a:pPr fontAlgn="base">
              <a:spcBef>
                <a:spcPct val="0"/>
              </a:spcBef>
              <a:spcAft>
                <a:spcPct val="0"/>
              </a:spcAft>
              <a:defRPr/>
            </a:pPr>
            <a:r>
              <a:rPr lang="en-US" sz="1400" b="1" dirty="0">
                <a:solidFill>
                  <a:srgbClr val="69BE28"/>
                </a:solidFill>
                <a:latin typeface="Futura Md BT" pitchFamily="34" charset="0"/>
              </a:rPr>
              <a:t>Learning and Development</a:t>
            </a:r>
          </a:p>
        </p:txBody>
      </p:sp>
      <p:pic>
        <p:nvPicPr>
          <p:cNvPr id="7" name="Picture 2" descr="N:\Team-CorpCom\JonWilliams\CBRE_1_5_RGB_PNG.png"/>
          <p:cNvPicPr>
            <a:picLocks noChangeAspect="1" noChangeArrowheads="1"/>
          </p:cNvPicPr>
          <p:nvPr userDrawn="1"/>
        </p:nvPicPr>
        <p:blipFill>
          <a:blip r:embed="rId3" cstate="print"/>
          <a:srcRect/>
          <a:stretch>
            <a:fillRect/>
          </a:stretch>
        </p:blipFill>
        <p:spPr bwMode="auto">
          <a:xfrm>
            <a:off x="7778750" y="6307139"/>
            <a:ext cx="1125538" cy="279400"/>
          </a:xfrm>
          <a:prstGeom prst="rect">
            <a:avLst/>
          </a:prstGeom>
          <a:noFill/>
          <a:ln w="9525">
            <a:noFill/>
            <a:miter lim="800000"/>
            <a:headEnd/>
            <a:tailEnd/>
          </a:ln>
        </p:spPr>
      </p:pic>
      <p:pic>
        <p:nvPicPr>
          <p:cNvPr id="8" name="Picture 3" descr="N:\Team-CorpCom\CORP COM JOBS\Learning and Development\CBRE University\CBRE-U Logo\CBRE University Logo.png"/>
          <p:cNvPicPr>
            <a:picLocks noChangeAspect="1" noChangeArrowheads="1"/>
          </p:cNvPicPr>
          <p:nvPr userDrawn="1"/>
        </p:nvPicPr>
        <p:blipFill>
          <a:blip r:embed="rId4" cstate="print"/>
          <a:srcRect/>
          <a:stretch>
            <a:fillRect/>
          </a:stretch>
        </p:blipFill>
        <p:spPr bwMode="auto">
          <a:xfrm>
            <a:off x="625475" y="244474"/>
            <a:ext cx="1492250" cy="1492251"/>
          </a:xfrm>
          <a:prstGeom prst="rect">
            <a:avLst/>
          </a:prstGeom>
          <a:noFill/>
          <a:ln w="9525">
            <a:noFill/>
            <a:miter lim="800000"/>
            <a:headEnd/>
            <a:tailEnd/>
          </a:ln>
        </p:spPr>
      </p:pic>
      <p:sp>
        <p:nvSpPr>
          <p:cNvPr id="393230" name="Rectangle 14"/>
          <p:cNvSpPr>
            <a:spLocks noGrp="1" noChangeArrowheads="1"/>
          </p:cNvSpPr>
          <p:nvPr>
            <p:ph type="ctrTitle"/>
          </p:nvPr>
        </p:nvSpPr>
        <p:spPr>
          <a:xfrm>
            <a:off x="3198813" y="3126086"/>
            <a:ext cx="5345112" cy="461665"/>
          </a:xfrm>
          <a:ln algn="ctr"/>
        </p:spPr>
        <p:txBody>
          <a:bodyPr>
            <a:spAutoFit/>
          </a:bodyPr>
          <a:lstStyle>
            <a:lvl1pPr algn="l">
              <a:defRPr sz="3000">
                <a:solidFill>
                  <a:srgbClr val="006B54"/>
                </a:solidFill>
              </a:defRPr>
            </a:lvl1pPr>
          </a:lstStyle>
          <a:p>
            <a:r>
              <a:rPr lang="en-US" smtClean="0"/>
              <a:t>Click to edit Master title style</a:t>
            </a:r>
            <a:endParaRPr lang="en-US"/>
          </a:p>
        </p:txBody>
      </p:sp>
      <p:sp>
        <p:nvSpPr>
          <p:cNvPr id="393231" name="Rectangle 15"/>
          <p:cNvSpPr>
            <a:spLocks noGrp="1" noChangeArrowheads="1"/>
          </p:cNvSpPr>
          <p:nvPr>
            <p:ph type="subTitle" idx="1"/>
          </p:nvPr>
        </p:nvSpPr>
        <p:spPr>
          <a:xfrm>
            <a:off x="3198813" y="3656014"/>
            <a:ext cx="5313362" cy="246221"/>
          </a:xfrm>
          <a:ln algn="ctr"/>
        </p:spPr>
        <p:txBody>
          <a:bodyPr lIns="0" tIns="0" rIns="0" bIns="0">
            <a:spAutoFit/>
          </a:bodyPr>
          <a:lstStyle>
            <a:lvl1pPr marL="0" indent="0">
              <a:spcBef>
                <a:spcPct val="50000"/>
              </a:spcBef>
              <a:buClr>
                <a:schemeClr val="accent2"/>
              </a:buClr>
              <a:buFont typeface="Wingdings" pitchFamily="2" charset="2"/>
              <a:buNone/>
              <a:defRPr sz="1600">
                <a:solidFill>
                  <a:schemeClr val="tx1"/>
                </a:solidFill>
              </a:defRPr>
            </a:lvl1pPr>
          </a:lstStyle>
          <a:p>
            <a:r>
              <a:rPr lang="en-US" smtClean="0"/>
              <a:t>Click to edit Master subtitle style</a:t>
            </a:r>
            <a:endParaRPr lang="en-US"/>
          </a:p>
        </p:txBody>
      </p:sp>
    </p:spTree>
    <p:extLst>
      <p:ext uri="{BB962C8B-B14F-4D97-AF65-F5344CB8AC3E}">
        <p14:creationId xmlns:p14="http://schemas.microsoft.com/office/powerpoint/2010/main" val="691664174"/>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6050"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9605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196050"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9009016"/>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6273005"/>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0063" y="581892"/>
            <a:ext cx="1941512" cy="519819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22352" y="581892"/>
            <a:ext cx="5675313" cy="519819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0018751"/>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Text Placeholder 4"/>
          <p:cNvSpPr>
            <a:spLocks noGrp="1"/>
          </p:cNvSpPr>
          <p:nvPr>
            <p:ph type="body" sz="quarter" idx="11" hasCustomPrompt="1"/>
          </p:nvPr>
        </p:nvSpPr>
        <p:spPr>
          <a:xfrm>
            <a:off x="685800" y="685800"/>
            <a:ext cx="8229600" cy="457200"/>
          </a:xfrm>
        </p:spPr>
        <p:txBody>
          <a:bodyPr/>
          <a:lstStyle>
            <a:lvl1pPr algn="r">
              <a:buNone/>
              <a:defRPr b="1">
                <a:solidFill>
                  <a:schemeClr val="bg1">
                    <a:lumMod val="65000"/>
                  </a:schemeClr>
                </a:solidFill>
              </a:defRPr>
            </a:lvl1pPr>
            <a:lvl2pPr algn="r">
              <a:buNone/>
              <a:defRPr b="1">
                <a:solidFill>
                  <a:schemeClr val="bg1">
                    <a:lumMod val="65000"/>
                  </a:schemeClr>
                </a:solidFill>
              </a:defRPr>
            </a:lvl2pPr>
            <a:lvl3pPr algn="r">
              <a:buNone/>
              <a:defRPr b="1">
                <a:solidFill>
                  <a:schemeClr val="bg1">
                    <a:lumMod val="65000"/>
                  </a:schemeClr>
                </a:solidFill>
              </a:defRPr>
            </a:lvl3pPr>
            <a:lvl4pPr algn="r">
              <a:buNone/>
              <a:defRPr b="1">
                <a:solidFill>
                  <a:schemeClr val="bg1">
                    <a:lumMod val="65000"/>
                  </a:schemeClr>
                </a:solidFill>
              </a:defRPr>
            </a:lvl4pPr>
            <a:lvl5pPr algn="r">
              <a:buNone/>
              <a:defRPr b="1">
                <a:solidFill>
                  <a:schemeClr val="bg1">
                    <a:lumMod val="65000"/>
                  </a:schemeClr>
                </a:solidFill>
              </a:defRPr>
            </a:lvl5pPr>
          </a:lstStyle>
          <a:p>
            <a:pPr lvl="0"/>
            <a:r>
              <a:rPr lang="en-US" dirty="0" smtClean="0"/>
              <a:t>Click to add Subtitle</a:t>
            </a:r>
            <a:endParaRPr lang="en-US" dirty="0"/>
          </a:p>
        </p:txBody>
      </p:sp>
      <p:sp>
        <p:nvSpPr>
          <p:cNvPr id="8" name="Text Placeholder 7"/>
          <p:cNvSpPr>
            <a:spLocks noGrp="1"/>
          </p:cNvSpPr>
          <p:nvPr>
            <p:ph type="body" sz="quarter" idx="12"/>
          </p:nvPr>
        </p:nvSpPr>
        <p:spPr>
          <a:xfrm>
            <a:off x="1219200" y="1143000"/>
            <a:ext cx="7391400" cy="4953000"/>
          </a:xfrm>
        </p:spPr>
        <p:txBody>
          <a:bodyPr/>
          <a:lstStyle/>
          <a:p>
            <a:pPr lvl="0"/>
            <a:r>
              <a:rPr lang="en-US" dirty="0" smtClean="0"/>
              <a:t>Click to edit Master text styles</a:t>
            </a:r>
          </a:p>
          <a:p>
            <a:pPr lvl="1"/>
            <a:r>
              <a:rPr lang="en-US" dirty="0" smtClean="0"/>
              <a:t>Second level</a:t>
            </a:r>
            <a:endParaRPr lang="en-US" dirty="0"/>
          </a:p>
        </p:txBody>
      </p:sp>
    </p:spTree>
    <p:extLst>
      <p:ext uri="{BB962C8B-B14F-4D97-AF65-F5344CB8AC3E}">
        <p14:creationId xmlns:p14="http://schemas.microsoft.com/office/powerpoint/2010/main" val="376385806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93226" name="Picture 10" descr="CBRE logo"/>
          <p:cNvPicPr>
            <a:picLocks noChangeAspect="1" noChangeArrowheads="1"/>
          </p:cNvPicPr>
          <p:nvPr userDrawn="1"/>
        </p:nvPicPr>
        <p:blipFill>
          <a:blip r:embed="rId2" cstate="print"/>
          <a:srcRect b="25601"/>
          <a:stretch>
            <a:fillRect/>
          </a:stretch>
        </p:blipFill>
        <p:spPr bwMode="auto">
          <a:xfrm>
            <a:off x="7743827" y="6265164"/>
            <a:ext cx="1152525" cy="311805"/>
          </a:xfrm>
          <a:prstGeom prst="rect">
            <a:avLst/>
          </a:prstGeom>
          <a:noFill/>
        </p:spPr>
      </p:pic>
      <p:sp>
        <p:nvSpPr>
          <p:cNvPr id="393230" name="Rectangle 14"/>
          <p:cNvSpPr>
            <a:spLocks noGrp="1" noChangeArrowheads="1"/>
          </p:cNvSpPr>
          <p:nvPr>
            <p:ph type="ctrTitle"/>
          </p:nvPr>
        </p:nvSpPr>
        <p:spPr>
          <a:xfrm>
            <a:off x="3198813" y="3126086"/>
            <a:ext cx="5345112" cy="461665"/>
          </a:xfrm>
          <a:ln algn="ctr"/>
        </p:spPr>
        <p:txBody>
          <a:bodyPr>
            <a:spAutoFit/>
          </a:bodyPr>
          <a:lstStyle>
            <a:lvl1pPr algn="l">
              <a:defRPr sz="3000">
                <a:solidFill>
                  <a:srgbClr val="006B54"/>
                </a:solidFill>
              </a:defRPr>
            </a:lvl1pPr>
          </a:lstStyle>
          <a:p>
            <a:r>
              <a:rPr lang="en-US"/>
              <a:t>Click to edit Master title style</a:t>
            </a:r>
          </a:p>
        </p:txBody>
      </p:sp>
      <p:sp>
        <p:nvSpPr>
          <p:cNvPr id="393231" name="Rectangle 15"/>
          <p:cNvSpPr>
            <a:spLocks noGrp="1" noChangeArrowheads="1"/>
          </p:cNvSpPr>
          <p:nvPr>
            <p:ph type="subTitle" idx="1"/>
          </p:nvPr>
        </p:nvSpPr>
        <p:spPr>
          <a:xfrm>
            <a:off x="3198813" y="3656014"/>
            <a:ext cx="5313362" cy="246221"/>
          </a:xfrm>
          <a:ln algn="ctr"/>
        </p:spPr>
        <p:txBody>
          <a:bodyPr lIns="0" tIns="0" rIns="0" bIns="0">
            <a:spAutoFit/>
          </a:bodyPr>
          <a:lstStyle>
            <a:lvl1pPr marL="0" indent="0">
              <a:spcBef>
                <a:spcPct val="50000"/>
              </a:spcBef>
              <a:buClr>
                <a:schemeClr val="accent2"/>
              </a:buClr>
              <a:buFont typeface="Wingdings" pitchFamily="2" charset="2"/>
              <a:buNone/>
              <a:defRPr sz="1600">
                <a:solidFill>
                  <a:schemeClr val="tx1"/>
                </a:solidFill>
              </a:defRPr>
            </a:lvl1pPr>
          </a:lstStyle>
          <a:p>
            <a:r>
              <a:rPr lang="en-US"/>
              <a:t>Click to edit Master subtitle style</a:t>
            </a:r>
          </a:p>
        </p:txBody>
      </p:sp>
      <p:pic>
        <p:nvPicPr>
          <p:cNvPr id="393232" name="Picture 16"/>
          <p:cNvPicPr>
            <a:picLocks noChangeAspect="1" noChangeArrowheads="1"/>
          </p:cNvPicPr>
          <p:nvPr userDrawn="1"/>
        </p:nvPicPr>
        <p:blipFill>
          <a:blip r:embed="rId3" cstate="print"/>
          <a:srcRect/>
          <a:stretch>
            <a:fillRect/>
          </a:stretch>
        </p:blipFill>
        <p:spPr bwMode="auto">
          <a:xfrm>
            <a:off x="0" y="1"/>
            <a:ext cx="2747963" cy="6864351"/>
          </a:xfrm>
          <a:prstGeom prst="rect">
            <a:avLst/>
          </a:prstGeom>
          <a:noFill/>
        </p:spPr>
      </p:pic>
      <p:sp>
        <p:nvSpPr>
          <p:cNvPr id="393237" name="Freeform 21"/>
          <p:cNvSpPr>
            <a:spLocks/>
          </p:cNvSpPr>
          <p:nvPr userDrawn="1"/>
        </p:nvSpPr>
        <p:spPr bwMode="auto">
          <a:xfrm>
            <a:off x="1665290" y="2525713"/>
            <a:ext cx="1082675" cy="1909763"/>
          </a:xfrm>
          <a:custGeom>
            <a:avLst/>
            <a:gdLst/>
            <a:ahLst/>
            <a:cxnLst>
              <a:cxn ang="0">
                <a:pos x="864" y="1162"/>
              </a:cxn>
              <a:cxn ang="0">
                <a:pos x="852" y="1161"/>
              </a:cxn>
              <a:cxn ang="0">
                <a:pos x="745" y="1155"/>
              </a:cxn>
              <a:cxn ang="0">
                <a:pos x="365" y="751"/>
              </a:cxn>
              <a:cxn ang="0">
                <a:pos x="732" y="355"/>
              </a:cxn>
              <a:cxn ang="0">
                <a:pos x="852" y="349"/>
              </a:cxn>
              <a:cxn ang="0">
                <a:pos x="865" y="348"/>
              </a:cxn>
              <a:cxn ang="0">
                <a:pos x="866" y="0"/>
              </a:cxn>
              <a:cxn ang="0">
                <a:pos x="853" y="0"/>
              </a:cxn>
              <a:cxn ang="0">
                <a:pos x="769" y="1"/>
              </a:cxn>
              <a:cxn ang="0">
                <a:pos x="451" y="64"/>
              </a:cxn>
              <a:cxn ang="0">
                <a:pos x="150" y="307"/>
              </a:cxn>
              <a:cxn ang="0">
                <a:pos x="0" y="759"/>
              </a:cxn>
              <a:cxn ang="0">
                <a:pos x="12" y="916"/>
              </a:cxn>
              <a:cxn ang="0">
                <a:pos x="429" y="1443"/>
              </a:cxn>
              <a:cxn ang="0">
                <a:pos x="826" y="1526"/>
              </a:cxn>
              <a:cxn ang="0">
                <a:pos x="865" y="1527"/>
              </a:cxn>
            </a:cxnLst>
            <a:rect l="0" t="0" r="r" b="b"/>
            <a:pathLst>
              <a:path w="866" h="1527">
                <a:moveTo>
                  <a:pt x="864" y="1162"/>
                </a:moveTo>
                <a:cubicBezTo>
                  <a:pt x="852" y="1161"/>
                  <a:pt x="852" y="1161"/>
                  <a:pt x="852" y="1161"/>
                </a:cubicBezTo>
                <a:cubicBezTo>
                  <a:pt x="828" y="1160"/>
                  <a:pt x="809" y="1161"/>
                  <a:pt x="745" y="1155"/>
                </a:cubicBezTo>
                <a:cubicBezTo>
                  <a:pt x="466" y="1128"/>
                  <a:pt x="365" y="920"/>
                  <a:pt x="365" y="751"/>
                </a:cubicBezTo>
                <a:cubicBezTo>
                  <a:pt x="365" y="540"/>
                  <a:pt x="506" y="389"/>
                  <a:pt x="732" y="355"/>
                </a:cubicBezTo>
                <a:cubicBezTo>
                  <a:pt x="766" y="350"/>
                  <a:pt x="828" y="349"/>
                  <a:pt x="852" y="349"/>
                </a:cubicBezTo>
                <a:cubicBezTo>
                  <a:pt x="865" y="348"/>
                  <a:pt x="865" y="348"/>
                  <a:pt x="865" y="348"/>
                </a:cubicBezTo>
                <a:cubicBezTo>
                  <a:pt x="866" y="0"/>
                  <a:pt x="866" y="0"/>
                  <a:pt x="866" y="0"/>
                </a:cubicBezTo>
                <a:cubicBezTo>
                  <a:pt x="853" y="0"/>
                  <a:pt x="853" y="0"/>
                  <a:pt x="853" y="0"/>
                </a:cubicBezTo>
                <a:cubicBezTo>
                  <a:pt x="769" y="1"/>
                  <a:pt x="769" y="1"/>
                  <a:pt x="769" y="1"/>
                </a:cubicBezTo>
                <a:cubicBezTo>
                  <a:pt x="696" y="6"/>
                  <a:pt x="575" y="13"/>
                  <a:pt x="451" y="64"/>
                </a:cubicBezTo>
                <a:cubicBezTo>
                  <a:pt x="332" y="119"/>
                  <a:pt x="228" y="202"/>
                  <a:pt x="150" y="307"/>
                </a:cubicBezTo>
                <a:cubicBezTo>
                  <a:pt x="52" y="440"/>
                  <a:pt x="0" y="593"/>
                  <a:pt x="0" y="759"/>
                </a:cubicBezTo>
                <a:cubicBezTo>
                  <a:pt x="0" y="811"/>
                  <a:pt x="4" y="866"/>
                  <a:pt x="12" y="916"/>
                </a:cubicBezTo>
                <a:cubicBezTo>
                  <a:pt x="59" y="1148"/>
                  <a:pt x="211" y="1340"/>
                  <a:pt x="429" y="1443"/>
                </a:cubicBezTo>
                <a:cubicBezTo>
                  <a:pt x="503" y="1475"/>
                  <a:pt x="599" y="1508"/>
                  <a:pt x="826" y="1526"/>
                </a:cubicBezTo>
                <a:cubicBezTo>
                  <a:pt x="831" y="1526"/>
                  <a:pt x="865" y="1527"/>
                  <a:pt x="865" y="1527"/>
                </a:cubicBezTo>
              </a:path>
            </a:pathLst>
          </a:custGeom>
          <a:solidFill>
            <a:srgbClr val="69BE28"/>
          </a:solidFill>
          <a:ln w="9525">
            <a:noFill/>
            <a:round/>
            <a:headEnd/>
            <a:tailEnd/>
          </a:ln>
        </p:spPr>
        <p:txBody>
          <a:bodyPr/>
          <a:lstStyle/>
          <a:p>
            <a:pPr fontAlgn="base">
              <a:spcBef>
                <a:spcPct val="0"/>
              </a:spcBef>
              <a:spcAft>
                <a:spcPct val="0"/>
              </a:spcAft>
            </a:pPr>
            <a:endParaRPr lang="en-US" sz="1000">
              <a:solidFill>
                <a:srgbClr val="000000"/>
              </a:solidFill>
              <a:latin typeface="Arial Narrow" pitchFamily="34" charset="0"/>
            </a:endParaRPr>
          </a:p>
        </p:txBody>
      </p:sp>
    </p:spTree>
    <p:extLst>
      <p:ext uri="{BB962C8B-B14F-4D97-AF65-F5344CB8AC3E}">
        <p14:creationId xmlns:p14="http://schemas.microsoft.com/office/powerpoint/2010/main" val="2548124586"/>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662189"/>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96625118"/>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22352" y="928688"/>
            <a:ext cx="3808413" cy="485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3163" y="928688"/>
            <a:ext cx="3808412" cy="485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0273554"/>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3491423"/>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382510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6"/>
          <p:cNvPicPr>
            <a:picLocks noChangeAspect="1" noChangeArrowheads="1"/>
          </p:cNvPicPr>
          <p:nvPr userDrawn="1"/>
        </p:nvPicPr>
        <p:blipFill>
          <a:blip r:embed="rId2" cstate="print"/>
          <a:srcRect/>
          <a:stretch>
            <a:fillRect/>
          </a:stretch>
        </p:blipFill>
        <p:spPr bwMode="auto">
          <a:xfrm>
            <a:off x="0" y="1"/>
            <a:ext cx="9144000" cy="6864351"/>
          </a:xfrm>
          <a:prstGeom prst="rect">
            <a:avLst/>
          </a:prstGeom>
          <a:noFill/>
          <a:ln w="9525">
            <a:noFill/>
            <a:miter lim="800000"/>
            <a:headEnd/>
            <a:tailEnd/>
          </a:ln>
        </p:spPr>
      </p:pic>
      <p:sp>
        <p:nvSpPr>
          <p:cNvPr id="5" name="Freeform 21"/>
          <p:cNvSpPr>
            <a:spLocks/>
          </p:cNvSpPr>
          <p:nvPr userDrawn="1"/>
        </p:nvSpPr>
        <p:spPr bwMode="auto">
          <a:xfrm>
            <a:off x="1665290" y="2517776"/>
            <a:ext cx="1082675" cy="1909763"/>
          </a:xfrm>
          <a:custGeom>
            <a:avLst/>
            <a:gdLst/>
            <a:ahLst/>
            <a:cxnLst>
              <a:cxn ang="0">
                <a:pos x="864" y="1162"/>
              </a:cxn>
              <a:cxn ang="0">
                <a:pos x="852" y="1161"/>
              </a:cxn>
              <a:cxn ang="0">
                <a:pos x="745" y="1155"/>
              </a:cxn>
              <a:cxn ang="0">
                <a:pos x="365" y="751"/>
              </a:cxn>
              <a:cxn ang="0">
                <a:pos x="732" y="355"/>
              </a:cxn>
              <a:cxn ang="0">
                <a:pos x="852" y="349"/>
              </a:cxn>
              <a:cxn ang="0">
                <a:pos x="865" y="348"/>
              </a:cxn>
              <a:cxn ang="0">
                <a:pos x="866" y="0"/>
              </a:cxn>
              <a:cxn ang="0">
                <a:pos x="853" y="0"/>
              </a:cxn>
              <a:cxn ang="0">
                <a:pos x="769" y="1"/>
              </a:cxn>
              <a:cxn ang="0">
                <a:pos x="451" y="64"/>
              </a:cxn>
              <a:cxn ang="0">
                <a:pos x="150" y="307"/>
              </a:cxn>
              <a:cxn ang="0">
                <a:pos x="0" y="759"/>
              </a:cxn>
              <a:cxn ang="0">
                <a:pos x="12" y="916"/>
              </a:cxn>
              <a:cxn ang="0">
                <a:pos x="429" y="1443"/>
              </a:cxn>
              <a:cxn ang="0">
                <a:pos x="826" y="1526"/>
              </a:cxn>
              <a:cxn ang="0">
                <a:pos x="865" y="1527"/>
              </a:cxn>
            </a:cxnLst>
            <a:rect l="0" t="0" r="r" b="b"/>
            <a:pathLst>
              <a:path w="866" h="1527">
                <a:moveTo>
                  <a:pt x="864" y="1162"/>
                </a:moveTo>
                <a:cubicBezTo>
                  <a:pt x="852" y="1161"/>
                  <a:pt x="852" y="1161"/>
                  <a:pt x="852" y="1161"/>
                </a:cubicBezTo>
                <a:cubicBezTo>
                  <a:pt x="828" y="1160"/>
                  <a:pt x="809" y="1161"/>
                  <a:pt x="745" y="1155"/>
                </a:cubicBezTo>
                <a:cubicBezTo>
                  <a:pt x="466" y="1128"/>
                  <a:pt x="365" y="920"/>
                  <a:pt x="365" y="751"/>
                </a:cubicBezTo>
                <a:cubicBezTo>
                  <a:pt x="365" y="540"/>
                  <a:pt x="506" y="389"/>
                  <a:pt x="732" y="355"/>
                </a:cubicBezTo>
                <a:cubicBezTo>
                  <a:pt x="766" y="350"/>
                  <a:pt x="828" y="349"/>
                  <a:pt x="852" y="349"/>
                </a:cubicBezTo>
                <a:cubicBezTo>
                  <a:pt x="865" y="348"/>
                  <a:pt x="865" y="348"/>
                  <a:pt x="865" y="348"/>
                </a:cubicBezTo>
                <a:cubicBezTo>
                  <a:pt x="866" y="0"/>
                  <a:pt x="866" y="0"/>
                  <a:pt x="866" y="0"/>
                </a:cubicBezTo>
                <a:cubicBezTo>
                  <a:pt x="853" y="0"/>
                  <a:pt x="853" y="0"/>
                  <a:pt x="853" y="0"/>
                </a:cubicBezTo>
                <a:cubicBezTo>
                  <a:pt x="769" y="1"/>
                  <a:pt x="769" y="1"/>
                  <a:pt x="769" y="1"/>
                </a:cubicBezTo>
                <a:cubicBezTo>
                  <a:pt x="696" y="6"/>
                  <a:pt x="575" y="13"/>
                  <a:pt x="451" y="64"/>
                </a:cubicBezTo>
                <a:cubicBezTo>
                  <a:pt x="332" y="119"/>
                  <a:pt x="228" y="202"/>
                  <a:pt x="150" y="307"/>
                </a:cubicBezTo>
                <a:cubicBezTo>
                  <a:pt x="52" y="440"/>
                  <a:pt x="0" y="593"/>
                  <a:pt x="0" y="759"/>
                </a:cubicBezTo>
                <a:cubicBezTo>
                  <a:pt x="0" y="811"/>
                  <a:pt x="4" y="866"/>
                  <a:pt x="12" y="916"/>
                </a:cubicBezTo>
                <a:cubicBezTo>
                  <a:pt x="59" y="1148"/>
                  <a:pt x="211" y="1340"/>
                  <a:pt x="429" y="1443"/>
                </a:cubicBezTo>
                <a:cubicBezTo>
                  <a:pt x="503" y="1475"/>
                  <a:pt x="599" y="1508"/>
                  <a:pt x="826" y="1526"/>
                </a:cubicBezTo>
                <a:cubicBezTo>
                  <a:pt x="831" y="1526"/>
                  <a:pt x="865" y="1527"/>
                  <a:pt x="865" y="1527"/>
                </a:cubicBezTo>
              </a:path>
            </a:pathLst>
          </a:custGeom>
          <a:solidFill>
            <a:srgbClr val="69BE28"/>
          </a:solidFill>
          <a:ln w="9525">
            <a:noFill/>
            <a:round/>
            <a:headEnd/>
            <a:tailEnd/>
          </a:ln>
        </p:spPr>
        <p:txBody>
          <a:bodyPr/>
          <a:lstStyle/>
          <a:p>
            <a:pPr fontAlgn="base">
              <a:spcBef>
                <a:spcPct val="0"/>
              </a:spcBef>
              <a:spcAft>
                <a:spcPct val="0"/>
              </a:spcAft>
              <a:defRPr/>
            </a:pPr>
            <a:endParaRPr lang="en-US" sz="1000">
              <a:solidFill>
                <a:srgbClr val="000000"/>
              </a:solidFill>
              <a:latin typeface="Arial Narrow" pitchFamily="34" charset="0"/>
            </a:endParaRPr>
          </a:p>
        </p:txBody>
      </p:sp>
      <p:sp>
        <p:nvSpPr>
          <p:cNvPr id="6" name="TextBox 5"/>
          <p:cNvSpPr txBox="1"/>
          <p:nvPr userDrawn="1"/>
        </p:nvSpPr>
        <p:spPr>
          <a:xfrm rot="16200000">
            <a:off x="-1103312" y="5294411"/>
            <a:ext cx="2667000" cy="307777"/>
          </a:xfrm>
          <a:prstGeom prst="rect">
            <a:avLst/>
          </a:prstGeom>
          <a:noFill/>
        </p:spPr>
        <p:txBody>
          <a:bodyPr>
            <a:spAutoFit/>
          </a:bodyPr>
          <a:lstStyle/>
          <a:p>
            <a:pPr fontAlgn="base">
              <a:spcBef>
                <a:spcPct val="0"/>
              </a:spcBef>
              <a:spcAft>
                <a:spcPct val="0"/>
              </a:spcAft>
              <a:defRPr/>
            </a:pPr>
            <a:r>
              <a:rPr lang="en-US" sz="1400" b="1" dirty="0">
                <a:solidFill>
                  <a:srgbClr val="69BE28"/>
                </a:solidFill>
                <a:latin typeface="Futura Md BT" pitchFamily="34" charset="0"/>
              </a:rPr>
              <a:t>Learning and Development</a:t>
            </a:r>
          </a:p>
        </p:txBody>
      </p:sp>
      <p:sp>
        <p:nvSpPr>
          <p:cNvPr id="7" name="Line 4"/>
          <p:cNvSpPr>
            <a:spLocks noChangeShapeType="1"/>
          </p:cNvSpPr>
          <p:nvPr userDrawn="1"/>
        </p:nvSpPr>
        <p:spPr bwMode="auto">
          <a:xfrm>
            <a:off x="2732088" y="1336676"/>
            <a:ext cx="0" cy="4271963"/>
          </a:xfrm>
          <a:prstGeom prst="line">
            <a:avLst/>
          </a:prstGeom>
          <a:noFill/>
          <a:ln w="19050">
            <a:solidFill>
              <a:srgbClr val="969696"/>
            </a:solidFill>
            <a:round/>
            <a:headEnd/>
            <a:tailEnd/>
          </a:ln>
        </p:spPr>
        <p:txBody>
          <a:bodyPr/>
          <a:lstStyle/>
          <a:p>
            <a:pPr fontAlgn="base">
              <a:spcBef>
                <a:spcPct val="0"/>
              </a:spcBef>
              <a:spcAft>
                <a:spcPct val="0"/>
              </a:spcAft>
              <a:defRPr/>
            </a:pPr>
            <a:endParaRPr lang="en-US" sz="1000" dirty="0">
              <a:solidFill>
                <a:srgbClr val="000000"/>
              </a:solidFill>
              <a:latin typeface="Arial Narrow" pitchFamily="34" charset="0"/>
            </a:endParaRPr>
          </a:p>
        </p:txBody>
      </p:sp>
      <p:pic>
        <p:nvPicPr>
          <p:cNvPr id="8" name="Picture 4" descr="N:\Team-CorpCom\JonWilliams\CBRE_1_25_RGB_White.png"/>
          <p:cNvPicPr>
            <a:picLocks noChangeAspect="1" noChangeArrowheads="1"/>
          </p:cNvPicPr>
          <p:nvPr userDrawn="1"/>
        </p:nvPicPr>
        <p:blipFill>
          <a:blip r:embed="rId3" cstate="print"/>
          <a:srcRect/>
          <a:stretch>
            <a:fillRect/>
          </a:stretch>
        </p:blipFill>
        <p:spPr bwMode="auto">
          <a:xfrm>
            <a:off x="7781925" y="6303963"/>
            <a:ext cx="1123950" cy="279400"/>
          </a:xfrm>
          <a:prstGeom prst="rect">
            <a:avLst/>
          </a:prstGeom>
          <a:noFill/>
          <a:ln w="9525">
            <a:noFill/>
            <a:miter lim="800000"/>
            <a:headEnd/>
            <a:tailEnd/>
          </a:ln>
        </p:spPr>
      </p:pic>
      <p:pic>
        <p:nvPicPr>
          <p:cNvPr id="9" name="Picture 3" descr="N:\Team-CorpCom\CORP COM JOBS\Learning and Development\CBRE University\CBRE-U Logo\CBRE University Logo.png"/>
          <p:cNvPicPr>
            <a:picLocks noChangeAspect="1" noChangeArrowheads="1"/>
          </p:cNvPicPr>
          <p:nvPr userDrawn="1"/>
        </p:nvPicPr>
        <p:blipFill>
          <a:blip r:embed="rId4" cstate="print"/>
          <a:srcRect/>
          <a:stretch>
            <a:fillRect/>
          </a:stretch>
        </p:blipFill>
        <p:spPr bwMode="auto">
          <a:xfrm>
            <a:off x="625475" y="244474"/>
            <a:ext cx="1492250" cy="1492251"/>
          </a:xfrm>
          <a:prstGeom prst="rect">
            <a:avLst/>
          </a:prstGeom>
          <a:noFill/>
          <a:ln w="9525">
            <a:noFill/>
            <a:miter lim="800000"/>
            <a:headEnd/>
            <a:tailEnd/>
          </a:ln>
        </p:spPr>
      </p:pic>
      <p:sp>
        <p:nvSpPr>
          <p:cNvPr id="393230" name="Rectangle 14"/>
          <p:cNvSpPr>
            <a:spLocks noGrp="1" noChangeArrowheads="1"/>
          </p:cNvSpPr>
          <p:nvPr>
            <p:ph type="ctrTitle"/>
          </p:nvPr>
        </p:nvSpPr>
        <p:spPr>
          <a:xfrm>
            <a:off x="3198813" y="3126086"/>
            <a:ext cx="5345112" cy="461665"/>
          </a:xfrm>
          <a:ln algn="ctr"/>
        </p:spPr>
        <p:txBody>
          <a:bodyPr>
            <a:spAutoFit/>
          </a:bodyPr>
          <a:lstStyle>
            <a:lvl1pPr algn="l">
              <a:defRPr sz="3000">
                <a:solidFill>
                  <a:schemeClr val="bg1"/>
                </a:solidFill>
              </a:defRPr>
            </a:lvl1pPr>
          </a:lstStyle>
          <a:p>
            <a:r>
              <a:rPr lang="en-US" dirty="0" smtClean="0"/>
              <a:t>Click to edit Master title style</a:t>
            </a:r>
            <a:endParaRPr lang="en-US" dirty="0"/>
          </a:p>
        </p:txBody>
      </p:sp>
      <p:sp>
        <p:nvSpPr>
          <p:cNvPr id="393231" name="Rectangle 15"/>
          <p:cNvSpPr>
            <a:spLocks noGrp="1" noChangeArrowheads="1"/>
          </p:cNvSpPr>
          <p:nvPr>
            <p:ph type="subTitle" idx="1"/>
          </p:nvPr>
        </p:nvSpPr>
        <p:spPr>
          <a:xfrm>
            <a:off x="3198813" y="3656014"/>
            <a:ext cx="5313362" cy="246221"/>
          </a:xfrm>
          <a:ln algn="ctr"/>
        </p:spPr>
        <p:txBody>
          <a:bodyPr lIns="0" tIns="0" rIns="0" bIns="0">
            <a:spAutoFit/>
          </a:bodyPr>
          <a:lstStyle>
            <a:lvl1pPr marL="0" indent="0">
              <a:spcBef>
                <a:spcPct val="50000"/>
              </a:spcBef>
              <a:buClr>
                <a:schemeClr val="accent2"/>
              </a:buClr>
              <a:buFont typeface="Wingdings" pitchFamily="2" charset="2"/>
              <a:buNone/>
              <a:defRPr sz="1600">
                <a:solidFill>
                  <a:schemeClr val="tx1"/>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747893469"/>
      </p:ext>
    </p:extLst>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715924"/>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0364061"/>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2361187"/>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7688715"/>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0063" y="53977"/>
            <a:ext cx="1941512" cy="5726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22352" y="53977"/>
            <a:ext cx="5675313" cy="5726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809154"/>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22352" y="53977"/>
            <a:ext cx="7769225" cy="572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7923776"/>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17848" y="274639"/>
            <a:ext cx="7968953"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48200" y="1600201"/>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0"/>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1856361"/>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2229863"/>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3777" y="4406901"/>
            <a:ext cx="7520936"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73777" y="2906713"/>
            <a:ext cx="7520936"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56859461"/>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22352" y="928688"/>
            <a:ext cx="3808413" cy="485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3163" y="928688"/>
            <a:ext cx="3808412" cy="485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1737722"/>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0022" y="1"/>
            <a:ext cx="7926779" cy="451263"/>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0020" y="895351"/>
            <a:ext cx="373736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60020" y="1535113"/>
            <a:ext cx="3737368" cy="45925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895351"/>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535113"/>
            <a:ext cx="4041775" cy="45925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181307"/>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754869"/>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672788"/>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148" y="605641"/>
            <a:ext cx="2847996" cy="829459"/>
          </a:xfrm>
        </p:spPr>
        <p:txBody>
          <a:bodyPr/>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800681" y="605644"/>
            <a:ext cx="5111750" cy="5520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43148" y="1435102"/>
            <a:ext cx="284799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8117650"/>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5"/>
          <p:cNvPicPr>
            <a:picLocks noChangeArrowheads="1"/>
          </p:cNvPicPr>
          <p:nvPr/>
        </p:nvPicPr>
        <p:blipFill>
          <a:blip r:embed="rId15" cstate="print"/>
          <a:srcRect/>
          <a:stretch>
            <a:fillRect/>
          </a:stretch>
        </p:blipFill>
        <p:spPr bwMode="auto">
          <a:xfrm>
            <a:off x="0" y="1"/>
            <a:ext cx="685800" cy="6859588"/>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1022352" y="928689"/>
            <a:ext cx="7769225" cy="4910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title"/>
          </p:nvPr>
        </p:nvSpPr>
        <p:spPr bwMode="auto">
          <a:xfrm>
            <a:off x="1022352" y="53975"/>
            <a:ext cx="7769225" cy="42703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Title</a:t>
            </a:r>
          </a:p>
        </p:txBody>
      </p:sp>
      <p:sp>
        <p:nvSpPr>
          <p:cNvPr id="392197" name="Rectangle 5"/>
          <p:cNvSpPr>
            <a:spLocks noChangeArrowheads="1"/>
          </p:cNvSpPr>
          <p:nvPr/>
        </p:nvSpPr>
        <p:spPr bwMode="auto">
          <a:xfrm>
            <a:off x="1022350" y="6681788"/>
            <a:ext cx="1354138" cy="157163"/>
          </a:xfrm>
          <a:prstGeom prst="rect">
            <a:avLst/>
          </a:prstGeom>
          <a:solidFill>
            <a:schemeClr val="bg1"/>
          </a:solidFill>
          <a:ln w="9525" algn="ctr">
            <a:noFill/>
            <a:miter lim="800000"/>
            <a:headEnd/>
            <a:tailEnd/>
          </a:ln>
          <a:effectLst/>
        </p:spPr>
        <p:txBody>
          <a:bodyPr wrap="none" lIns="0" tIns="0" rIns="0" bIns="0"/>
          <a:lstStyle/>
          <a:p>
            <a:pPr fontAlgn="base">
              <a:spcBef>
                <a:spcPct val="0"/>
              </a:spcBef>
              <a:spcAft>
                <a:spcPct val="0"/>
              </a:spcAft>
              <a:defRPr/>
            </a:pPr>
            <a:r>
              <a:rPr lang="en-US" sz="800" dirty="0">
                <a:solidFill>
                  <a:srgbClr val="808080"/>
                </a:solidFill>
                <a:latin typeface="Arial Narrow" pitchFamily="34" charset="0"/>
              </a:rPr>
              <a:t>CBRE |  Page </a:t>
            </a:r>
            <a:fld id="{B2524CC8-6112-4EF1-B167-073B3DF5CA35}" type="slidenum">
              <a:rPr lang="en-US" sz="800">
                <a:solidFill>
                  <a:srgbClr val="808080"/>
                </a:solidFill>
                <a:latin typeface="Arial Narrow" pitchFamily="34" charset="0"/>
              </a:rPr>
              <a:pPr fontAlgn="base">
                <a:spcBef>
                  <a:spcPct val="0"/>
                </a:spcBef>
                <a:spcAft>
                  <a:spcPct val="0"/>
                </a:spcAft>
                <a:defRPr/>
              </a:pPr>
              <a:t>‹#›</a:t>
            </a:fld>
            <a:endParaRPr lang="en-US" sz="800" dirty="0">
              <a:solidFill>
                <a:srgbClr val="808080"/>
              </a:solidFill>
              <a:latin typeface="Arial Narrow" pitchFamily="34" charset="0"/>
            </a:endParaRPr>
          </a:p>
        </p:txBody>
      </p:sp>
      <p:sp>
        <p:nvSpPr>
          <p:cNvPr id="392209" name="Line 17"/>
          <p:cNvSpPr>
            <a:spLocks noChangeShapeType="1"/>
          </p:cNvSpPr>
          <p:nvPr/>
        </p:nvSpPr>
        <p:spPr bwMode="auto">
          <a:xfrm>
            <a:off x="2" y="512764"/>
            <a:ext cx="9140825" cy="1587"/>
          </a:xfrm>
          <a:prstGeom prst="line">
            <a:avLst/>
          </a:prstGeom>
          <a:noFill/>
          <a:ln w="28575">
            <a:solidFill>
              <a:srgbClr val="69BE28"/>
            </a:solidFill>
            <a:miter lim="800000"/>
            <a:headEnd/>
            <a:tailEnd/>
          </a:ln>
        </p:spPr>
        <p:txBody>
          <a:bodyPr/>
          <a:lstStyle/>
          <a:p>
            <a:pPr fontAlgn="base">
              <a:spcBef>
                <a:spcPct val="0"/>
              </a:spcBef>
              <a:spcAft>
                <a:spcPct val="0"/>
              </a:spcAft>
              <a:defRPr/>
            </a:pPr>
            <a:endParaRPr lang="en-US" sz="1000">
              <a:solidFill>
                <a:srgbClr val="000000"/>
              </a:solidFill>
              <a:latin typeface="Arial Narrow" pitchFamily="34" charset="0"/>
            </a:endParaRPr>
          </a:p>
        </p:txBody>
      </p:sp>
      <p:sp>
        <p:nvSpPr>
          <p:cNvPr id="392211" name="Freeform 19"/>
          <p:cNvSpPr>
            <a:spLocks/>
          </p:cNvSpPr>
          <p:nvPr/>
        </p:nvSpPr>
        <p:spPr bwMode="auto">
          <a:xfrm>
            <a:off x="182565" y="5005389"/>
            <a:ext cx="503237" cy="887412"/>
          </a:xfrm>
          <a:custGeom>
            <a:avLst/>
            <a:gdLst/>
            <a:ahLst/>
            <a:cxnLst>
              <a:cxn ang="0">
                <a:pos x="864" y="1162"/>
              </a:cxn>
              <a:cxn ang="0">
                <a:pos x="852" y="1161"/>
              </a:cxn>
              <a:cxn ang="0">
                <a:pos x="745" y="1155"/>
              </a:cxn>
              <a:cxn ang="0">
                <a:pos x="365" y="751"/>
              </a:cxn>
              <a:cxn ang="0">
                <a:pos x="732" y="355"/>
              </a:cxn>
              <a:cxn ang="0">
                <a:pos x="852" y="349"/>
              </a:cxn>
              <a:cxn ang="0">
                <a:pos x="865" y="348"/>
              </a:cxn>
              <a:cxn ang="0">
                <a:pos x="866" y="0"/>
              </a:cxn>
              <a:cxn ang="0">
                <a:pos x="853" y="0"/>
              </a:cxn>
              <a:cxn ang="0">
                <a:pos x="769" y="1"/>
              </a:cxn>
              <a:cxn ang="0">
                <a:pos x="451" y="64"/>
              </a:cxn>
              <a:cxn ang="0">
                <a:pos x="150" y="307"/>
              </a:cxn>
              <a:cxn ang="0">
                <a:pos x="0" y="759"/>
              </a:cxn>
              <a:cxn ang="0">
                <a:pos x="12" y="916"/>
              </a:cxn>
              <a:cxn ang="0">
                <a:pos x="429" y="1443"/>
              </a:cxn>
              <a:cxn ang="0">
                <a:pos x="826" y="1526"/>
              </a:cxn>
              <a:cxn ang="0">
                <a:pos x="865" y="1527"/>
              </a:cxn>
            </a:cxnLst>
            <a:rect l="0" t="0" r="r" b="b"/>
            <a:pathLst>
              <a:path w="866" h="1527">
                <a:moveTo>
                  <a:pt x="864" y="1162"/>
                </a:moveTo>
                <a:cubicBezTo>
                  <a:pt x="852" y="1161"/>
                  <a:pt x="852" y="1161"/>
                  <a:pt x="852" y="1161"/>
                </a:cubicBezTo>
                <a:cubicBezTo>
                  <a:pt x="828" y="1160"/>
                  <a:pt x="809" y="1161"/>
                  <a:pt x="745" y="1155"/>
                </a:cubicBezTo>
                <a:cubicBezTo>
                  <a:pt x="466" y="1128"/>
                  <a:pt x="365" y="920"/>
                  <a:pt x="365" y="751"/>
                </a:cubicBezTo>
                <a:cubicBezTo>
                  <a:pt x="365" y="540"/>
                  <a:pt x="506" y="389"/>
                  <a:pt x="732" y="355"/>
                </a:cubicBezTo>
                <a:cubicBezTo>
                  <a:pt x="766" y="350"/>
                  <a:pt x="828" y="349"/>
                  <a:pt x="852" y="349"/>
                </a:cubicBezTo>
                <a:cubicBezTo>
                  <a:pt x="865" y="348"/>
                  <a:pt x="865" y="348"/>
                  <a:pt x="865" y="348"/>
                </a:cubicBezTo>
                <a:cubicBezTo>
                  <a:pt x="866" y="0"/>
                  <a:pt x="866" y="0"/>
                  <a:pt x="866" y="0"/>
                </a:cubicBezTo>
                <a:cubicBezTo>
                  <a:pt x="853" y="0"/>
                  <a:pt x="853" y="0"/>
                  <a:pt x="853" y="0"/>
                </a:cubicBezTo>
                <a:cubicBezTo>
                  <a:pt x="769" y="1"/>
                  <a:pt x="769" y="1"/>
                  <a:pt x="769" y="1"/>
                </a:cubicBezTo>
                <a:cubicBezTo>
                  <a:pt x="696" y="6"/>
                  <a:pt x="575" y="13"/>
                  <a:pt x="451" y="64"/>
                </a:cubicBezTo>
                <a:cubicBezTo>
                  <a:pt x="332" y="119"/>
                  <a:pt x="228" y="202"/>
                  <a:pt x="150" y="307"/>
                </a:cubicBezTo>
                <a:cubicBezTo>
                  <a:pt x="52" y="440"/>
                  <a:pt x="0" y="593"/>
                  <a:pt x="0" y="759"/>
                </a:cubicBezTo>
                <a:cubicBezTo>
                  <a:pt x="0" y="811"/>
                  <a:pt x="4" y="866"/>
                  <a:pt x="12" y="916"/>
                </a:cubicBezTo>
                <a:cubicBezTo>
                  <a:pt x="59" y="1148"/>
                  <a:pt x="211" y="1340"/>
                  <a:pt x="429" y="1443"/>
                </a:cubicBezTo>
                <a:cubicBezTo>
                  <a:pt x="503" y="1475"/>
                  <a:pt x="599" y="1508"/>
                  <a:pt x="826" y="1526"/>
                </a:cubicBezTo>
                <a:cubicBezTo>
                  <a:pt x="831" y="1526"/>
                  <a:pt x="865" y="1527"/>
                  <a:pt x="865" y="1527"/>
                </a:cubicBezTo>
              </a:path>
            </a:pathLst>
          </a:custGeom>
          <a:solidFill>
            <a:srgbClr val="69BE28"/>
          </a:solidFill>
          <a:ln w="9525">
            <a:noFill/>
            <a:round/>
            <a:headEnd/>
            <a:tailEnd/>
          </a:ln>
        </p:spPr>
        <p:txBody>
          <a:bodyPr/>
          <a:lstStyle/>
          <a:p>
            <a:pPr fontAlgn="base">
              <a:spcBef>
                <a:spcPct val="0"/>
              </a:spcBef>
              <a:spcAft>
                <a:spcPct val="0"/>
              </a:spcAft>
              <a:defRPr/>
            </a:pPr>
            <a:endParaRPr lang="en-US" sz="1000">
              <a:solidFill>
                <a:srgbClr val="000000"/>
              </a:solidFill>
              <a:latin typeface="Arial Narrow" pitchFamily="34" charset="0"/>
            </a:endParaRPr>
          </a:p>
        </p:txBody>
      </p:sp>
      <p:sp>
        <p:nvSpPr>
          <p:cNvPr id="10" name="TextBox 9"/>
          <p:cNvSpPr txBox="1"/>
          <p:nvPr/>
        </p:nvSpPr>
        <p:spPr>
          <a:xfrm>
            <a:off x="914400" y="6324601"/>
            <a:ext cx="2667000" cy="276999"/>
          </a:xfrm>
          <a:prstGeom prst="rect">
            <a:avLst/>
          </a:prstGeom>
          <a:noFill/>
        </p:spPr>
        <p:txBody>
          <a:bodyPr>
            <a:spAutoFit/>
          </a:bodyPr>
          <a:lstStyle/>
          <a:p>
            <a:pPr fontAlgn="base">
              <a:spcBef>
                <a:spcPct val="0"/>
              </a:spcBef>
              <a:spcAft>
                <a:spcPct val="0"/>
              </a:spcAft>
              <a:defRPr/>
            </a:pPr>
            <a:r>
              <a:rPr lang="en-US" sz="1200" b="1" dirty="0">
                <a:solidFill>
                  <a:srgbClr val="69BE28"/>
                </a:solidFill>
                <a:latin typeface="Futura Md BT" pitchFamily="34" charset="0"/>
              </a:rPr>
              <a:t>Learning and Development</a:t>
            </a:r>
          </a:p>
        </p:txBody>
      </p:sp>
      <p:pic>
        <p:nvPicPr>
          <p:cNvPr id="1033" name="Picture 2" descr="N:\Team-CorpCom\JonWilliams\CBRE_1_5_RGB_PNG.png"/>
          <p:cNvPicPr>
            <a:picLocks noChangeAspect="1" noChangeArrowheads="1"/>
          </p:cNvPicPr>
          <p:nvPr userDrawn="1"/>
        </p:nvPicPr>
        <p:blipFill>
          <a:blip r:embed="rId16" cstate="print"/>
          <a:srcRect/>
          <a:stretch>
            <a:fillRect/>
          </a:stretch>
        </p:blipFill>
        <p:spPr bwMode="auto">
          <a:xfrm>
            <a:off x="7778750" y="6307139"/>
            <a:ext cx="1125538" cy="279400"/>
          </a:xfrm>
          <a:prstGeom prst="rect">
            <a:avLst/>
          </a:prstGeom>
          <a:noFill/>
          <a:ln w="9525">
            <a:noFill/>
            <a:miter lim="800000"/>
            <a:headEnd/>
            <a:tailEnd/>
          </a:ln>
        </p:spPr>
      </p:pic>
      <p:pic>
        <p:nvPicPr>
          <p:cNvPr id="1034" name="Picture 3" descr="N:\Team-CorpCom\CORP COM JOBS\Learning and Development\CBRE University\CBRE-U Logo\CBRE University Logo.png"/>
          <p:cNvPicPr>
            <a:picLocks noChangeAspect="1" noChangeArrowheads="1"/>
          </p:cNvPicPr>
          <p:nvPr userDrawn="1"/>
        </p:nvPicPr>
        <p:blipFill>
          <a:blip r:embed="rId17" cstate="print"/>
          <a:srcRect/>
          <a:stretch>
            <a:fillRect/>
          </a:stretch>
        </p:blipFill>
        <p:spPr bwMode="auto">
          <a:xfrm>
            <a:off x="273050" y="107952"/>
            <a:ext cx="808038" cy="809625"/>
          </a:xfrm>
          <a:prstGeom prst="rect">
            <a:avLst/>
          </a:prstGeom>
          <a:noFill/>
          <a:ln w="9525">
            <a:noFill/>
            <a:miter lim="800000"/>
            <a:headEnd/>
            <a:tailEnd/>
          </a:ln>
        </p:spPr>
      </p:pic>
    </p:spTree>
    <p:extLst>
      <p:ext uri="{BB962C8B-B14F-4D97-AF65-F5344CB8AC3E}">
        <p14:creationId xmlns:p14="http://schemas.microsoft.com/office/powerpoint/2010/main" val="3709888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wipe dir="r"/>
  </p:transition>
  <p:txStyles>
    <p:titleStyle>
      <a:lvl1pPr algn="r" rtl="0" eaLnBrk="0" fontAlgn="base" hangingPunct="0">
        <a:spcBef>
          <a:spcPct val="0"/>
        </a:spcBef>
        <a:spcAft>
          <a:spcPct val="0"/>
        </a:spcAft>
        <a:defRPr sz="2800" b="1">
          <a:solidFill>
            <a:schemeClr val="tx1"/>
          </a:solidFill>
          <a:latin typeface="+mj-lt"/>
          <a:ea typeface="+mj-ea"/>
          <a:cs typeface="+mj-cs"/>
        </a:defRPr>
      </a:lvl1pPr>
      <a:lvl2pPr algn="r" rtl="0" eaLnBrk="0" fontAlgn="base" hangingPunct="0">
        <a:spcBef>
          <a:spcPct val="0"/>
        </a:spcBef>
        <a:spcAft>
          <a:spcPct val="0"/>
        </a:spcAft>
        <a:defRPr sz="2800" b="1">
          <a:solidFill>
            <a:schemeClr val="tx1"/>
          </a:solidFill>
          <a:latin typeface="Arial" charset="0"/>
        </a:defRPr>
      </a:lvl2pPr>
      <a:lvl3pPr algn="r" rtl="0" eaLnBrk="0" fontAlgn="base" hangingPunct="0">
        <a:spcBef>
          <a:spcPct val="0"/>
        </a:spcBef>
        <a:spcAft>
          <a:spcPct val="0"/>
        </a:spcAft>
        <a:defRPr sz="2800" b="1">
          <a:solidFill>
            <a:schemeClr val="tx1"/>
          </a:solidFill>
          <a:latin typeface="Arial" charset="0"/>
        </a:defRPr>
      </a:lvl3pPr>
      <a:lvl4pPr algn="r" rtl="0" eaLnBrk="0" fontAlgn="base" hangingPunct="0">
        <a:spcBef>
          <a:spcPct val="0"/>
        </a:spcBef>
        <a:spcAft>
          <a:spcPct val="0"/>
        </a:spcAft>
        <a:defRPr sz="2800" b="1">
          <a:solidFill>
            <a:schemeClr val="tx1"/>
          </a:solidFill>
          <a:latin typeface="Arial" charset="0"/>
        </a:defRPr>
      </a:lvl4pPr>
      <a:lvl5pPr algn="r" rtl="0" eaLnBrk="0" fontAlgn="base" hangingPunct="0">
        <a:spcBef>
          <a:spcPct val="0"/>
        </a:spcBef>
        <a:spcAft>
          <a:spcPct val="0"/>
        </a:spcAft>
        <a:defRPr sz="2800" b="1">
          <a:solidFill>
            <a:schemeClr val="tx1"/>
          </a:solidFill>
          <a:latin typeface="Arial" charset="0"/>
        </a:defRPr>
      </a:lvl5pPr>
      <a:lvl6pPr marL="457200" algn="r" rtl="0" eaLnBrk="1" fontAlgn="base" hangingPunct="1">
        <a:spcBef>
          <a:spcPct val="0"/>
        </a:spcBef>
        <a:spcAft>
          <a:spcPct val="0"/>
        </a:spcAft>
        <a:defRPr sz="2800" b="1">
          <a:solidFill>
            <a:schemeClr val="tx1"/>
          </a:solidFill>
          <a:latin typeface="Arial" charset="0"/>
        </a:defRPr>
      </a:lvl6pPr>
      <a:lvl7pPr marL="914400" algn="r" rtl="0" eaLnBrk="1" fontAlgn="base" hangingPunct="1">
        <a:spcBef>
          <a:spcPct val="0"/>
        </a:spcBef>
        <a:spcAft>
          <a:spcPct val="0"/>
        </a:spcAft>
        <a:defRPr sz="2800" b="1">
          <a:solidFill>
            <a:schemeClr val="tx1"/>
          </a:solidFill>
          <a:latin typeface="Arial" charset="0"/>
        </a:defRPr>
      </a:lvl7pPr>
      <a:lvl8pPr marL="1371600" algn="r" rtl="0" eaLnBrk="1" fontAlgn="base" hangingPunct="1">
        <a:spcBef>
          <a:spcPct val="0"/>
        </a:spcBef>
        <a:spcAft>
          <a:spcPct val="0"/>
        </a:spcAft>
        <a:defRPr sz="2800" b="1">
          <a:solidFill>
            <a:schemeClr val="tx1"/>
          </a:solidFill>
          <a:latin typeface="Arial" charset="0"/>
        </a:defRPr>
      </a:lvl8pPr>
      <a:lvl9pPr marL="1828800" algn="r" rtl="0" eaLnBrk="1" fontAlgn="base" hangingPunct="1">
        <a:spcBef>
          <a:spcPct val="0"/>
        </a:spcBef>
        <a:spcAft>
          <a:spcPct val="0"/>
        </a:spcAft>
        <a:defRPr sz="2800" b="1">
          <a:solidFill>
            <a:schemeClr val="tx1"/>
          </a:solidFill>
          <a:latin typeface="Arial" charset="0"/>
        </a:defRPr>
      </a:lvl9pPr>
    </p:titleStyle>
    <p:bodyStyle>
      <a:lvl1pPr marL="228600" indent="-228600" algn="l" rtl="0" eaLnBrk="0" fontAlgn="base" hangingPunct="0">
        <a:spcBef>
          <a:spcPct val="25000"/>
        </a:spcBef>
        <a:spcAft>
          <a:spcPct val="0"/>
        </a:spcAft>
        <a:buClr>
          <a:srgbClr val="69BE28"/>
        </a:buClr>
        <a:buFont typeface="Wingdings" pitchFamily="2" charset="2"/>
        <a:buChar char="§"/>
        <a:defRPr sz="2400">
          <a:solidFill>
            <a:srgbClr val="000000"/>
          </a:solidFill>
          <a:latin typeface="+mn-lt"/>
          <a:ea typeface="+mn-ea"/>
          <a:cs typeface="+mn-cs"/>
        </a:defRPr>
      </a:lvl1pPr>
      <a:lvl2pPr marL="461963" indent="-231775" algn="l" rtl="0" eaLnBrk="0" fontAlgn="base" hangingPunct="0">
        <a:spcBef>
          <a:spcPct val="0"/>
        </a:spcBef>
        <a:spcAft>
          <a:spcPct val="0"/>
        </a:spcAft>
        <a:buClr>
          <a:srgbClr val="B2B2B2"/>
        </a:buClr>
        <a:buChar char="•"/>
        <a:defRPr sz="2400">
          <a:solidFill>
            <a:schemeClr val="tx1"/>
          </a:solidFill>
          <a:latin typeface="+mn-lt"/>
          <a:cs typeface="+mn-cs"/>
        </a:defRPr>
      </a:lvl2pPr>
      <a:lvl3pPr marL="749300" indent="-173038" algn="l" rtl="0" eaLnBrk="0" fontAlgn="base" hangingPunct="0">
        <a:spcBef>
          <a:spcPct val="0"/>
        </a:spcBef>
        <a:spcAft>
          <a:spcPct val="0"/>
        </a:spcAft>
        <a:buClr>
          <a:schemeClr val="tx1"/>
        </a:buClr>
        <a:buFont typeface="Arial" charset="0"/>
        <a:buChar char="–"/>
        <a:defRPr sz="2000">
          <a:solidFill>
            <a:schemeClr val="tx1"/>
          </a:solidFill>
          <a:latin typeface="+mn-lt"/>
          <a:cs typeface="+mn-cs"/>
        </a:defRPr>
      </a:lvl3pPr>
      <a:lvl4pPr marL="1042988" indent="-179388" algn="l" rtl="0" eaLnBrk="0" fontAlgn="base" hangingPunct="0">
        <a:spcBef>
          <a:spcPct val="0"/>
        </a:spcBef>
        <a:spcAft>
          <a:spcPct val="0"/>
        </a:spcAft>
        <a:buClr>
          <a:schemeClr val="tx1"/>
        </a:buClr>
        <a:buFont typeface="Arial Unicode MS" pitchFamily="34" charset="-128"/>
        <a:buChar char="–"/>
        <a:defRPr sz="1600">
          <a:solidFill>
            <a:srgbClr val="000000"/>
          </a:solidFill>
          <a:latin typeface="+mn-lt"/>
          <a:cs typeface="+mn-cs"/>
        </a:defRPr>
      </a:lvl4pPr>
      <a:lvl5pPr marL="1282700" indent="-125413" algn="l" rtl="0" eaLnBrk="0" fontAlgn="base" hangingPunct="0">
        <a:spcBef>
          <a:spcPct val="0"/>
        </a:spcBef>
        <a:spcAft>
          <a:spcPct val="0"/>
        </a:spcAft>
        <a:buClr>
          <a:schemeClr val="tx1"/>
        </a:buClr>
        <a:buChar char="•"/>
        <a:defRPr sz="1600">
          <a:solidFill>
            <a:srgbClr val="000000"/>
          </a:solidFill>
          <a:latin typeface="+mn-lt"/>
          <a:cs typeface="+mn-cs"/>
        </a:defRPr>
      </a:lvl5pPr>
      <a:lvl6pPr marL="1739900" indent="-125413" algn="l" rtl="0" eaLnBrk="1" fontAlgn="base" hangingPunct="1">
        <a:spcBef>
          <a:spcPct val="0"/>
        </a:spcBef>
        <a:spcAft>
          <a:spcPct val="0"/>
        </a:spcAft>
        <a:buClr>
          <a:schemeClr val="tx1"/>
        </a:buClr>
        <a:buChar char="•"/>
        <a:defRPr sz="1600">
          <a:solidFill>
            <a:srgbClr val="000000"/>
          </a:solidFill>
          <a:latin typeface="+mn-lt"/>
          <a:cs typeface="+mn-cs"/>
        </a:defRPr>
      </a:lvl6pPr>
      <a:lvl7pPr marL="2197100" indent="-125413" algn="l" rtl="0" eaLnBrk="1" fontAlgn="base" hangingPunct="1">
        <a:spcBef>
          <a:spcPct val="0"/>
        </a:spcBef>
        <a:spcAft>
          <a:spcPct val="0"/>
        </a:spcAft>
        <a:buClr>
          <a:schemeClr val="tx1"/>
        </a:buClr>
        <a:buChar char="•"/>
        <a:defRPr sz="1600">
          <a:solidFill>
            <a:srgbClr val="000000"/>
          </a:solidFill>
          <a:latin typeface="+mn-lt"/>
          <a:cs typeface="+mn-cs"/>
        </a:defRPr>
      </a:lvl7pPr>
      <a:lvl8pPr marL="2654300" indent="-125413" algn="l" rtl="0" eaLnBrk="1" fontAlgn="base" hangingPunct="1">
        <a:spcBef>
          <a:spcPct val="0"/>
        </a:spcBef>
        <a:spcAft>
          <a:spcPct val="0"/>
        </a:spcAft>
        <a:buClr>
          <a:schemeClr val="tx1"/>
        </a:buClr>
        <a:buChar char="•"/>
        <a:defRPr sz="1600">
          <a:solidFill>
            <a:srgbClr val="000000"/>
          </a:solidFill>
          <a:latin typeface="+mn-lt"/>
          <a:cs typeface="+mn-cs"/>
        </a:defRPr>
      </a:lvl8pPr>
      <a:lvl9pPr marL="3111500" indent="-125413" algn="l" rtl="0" eaLnBrk="1" fontAlgn="base" hangingPunct="1">
        <a:spcBef>
          <a:spcPct val="0"/>
        </a:spcBef>
        <a:spcAft>
          <a:spcPct val="0"/>
        </a:spcAft>
        <a:buClr>
          <a:schemeClr val="tx1"/>
        </a:buClr>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92207" name="Picture 15"/>
          <p:cNvPicPr>
            <a:picLocks noChangeArrowheads="1"/>
          </p:cNvPicPr>
          <p:nvPr/>
        </p:nvPicPr>
        <p:blipFill>
          <a:blip r:embed="rId15" cstate="print"/>
          <a:srcRect/>
          <a:stretch>
            <a:fillRect/>
          </a:stretch>
        </p:blipFill>
        <p:spPr bwMode="auto">
          <a:xfrm>
            <a:off x="0" y="1"/>
            <a:ext cx="685800" cy="6859588"/>
          </a:xfrm>
          <a:prstGeom prst="rect">
            <a:avLst/>
          </a:prstGeom>
          <a:noFill/>
        </p:spPr>
      </p:pic>
      <p:sp>
        <p:nvSpPr>
          <p:cNvPr id="392195" name="Rectangle 3"/>
          <p:cNvSpPr>
            <a:spLocks noGrp="1" noChangeArrowheads="1"/>
          </p:cNvSpPr>
          <p:nvPr>
            <p:ph type="body" idx="1"/>
          </p:nvPr>
        </p:nvSpPr>
        <p:spPr bwMode="auto">
          <a:xfrm>
            <a:off x="1022352" y="928688"/>
            <a:ext cx="7769225" cy="485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2196" name="Rectangle 4"/>
          <p:cNvSpPr>
            <a:spLocks noGrp="1" noChangeArrowheads="1"/>
          </p:cNvSpPr>
          <p:nvPr>
            <p:ph type="title"/>
          </p:nvPr>
        </p:nvSpPr>
        <p:spPr bwMode="auto">
          <a:xfrm>
            <a:off x="1022352" y="53975"/>
            <a:ext cx="7769225" cy="427039"/>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Title</a:t>
            </a:r>
          </a:p>
        </p:txBody>
      </p:sp>
      <p:sp>
        <p:nvSpPr>
          <p:cNvPr id="392197" name="Rectangle 5"/>
          <p:cNvSpPr>
            <a:spLocks noChangeArrowheads="1"/>
          </p:cNvSpPr>
          <p:nvPr/>
        </p:nvSpPr>
        <p:spPr bwMode="auto">
          <a:xfrm>
            <a:off x="1022350" y="6681788"/>
            <a:ext cx="1354138" cy="157163"/>
          </a:xfrm>
          <a:prstGeom prst="rect">
            <a:avLst/>
          </a:prstGeom>
          <a:solidFill>
            <a:schemeClr val="bg1"/>
          </a:solidFill>
          <a:ln w="9525" algn="ctr">
            <a:noFill/>
            <a:miter lim="800000"/>
            <a:headEnd/>
            <a:tailEnd/>
          </a:ln>
          <a:effectLst/>
        </p:spPr>
        <p:txBody>
          <a:bodyPr wrap="none" lIns="0" tIns="0" rIns="0" bIns="0"/>
          <a:lstStyle/>
          <a:p>
            <a:pPr fontAlgn="base">
              <a:spcBef>
                <a:spcPct val="0"/>
              </a:spcBef>
              <a:spcAft>
                <a:spcPct val="0"/>
              </a:spcAft>
            </a:pPr>
            <a:r>
              <a:rPr lang="en-US" sz="800" dirty="0">
                <a:solidFill>
                  <a:srgbClr val="808080"/>
                </a:solidFill>
                <a:latin typeface="Arial Narrow" pitchFamily="34" charset="0"/>
              </a:rPr>
              <a:t>CBRE  |  Page </a:t>
            </a:r>
            <a:fld id="{4DF3EC43-3371-4773-9BA2-2982F4E88706}" type="slidenum">
              <a:rPr lang="en-US" sz="800">
                <a:solidFill>
                  <a:srgbClr val="808080"/>
                </a:solidFill>
                <a:latin typeface="Arial Narrow" pitchFamily="34" charset="0"/>
              </a:rPr>
              <a:pPr fontAlgn="base">
                <a:spcBef>
                  <a:spcPct val="0"/>
                </a:spcBef>
                <a:spcAft>
                  <a:spcPct val="0"/>
                </a:spcAft>
              </a:pPr>
              <a:t>‹#›</a:t>
            </a:fld>
            <a:endParaRPr lang="en-US" sz="800" dirty="0">
              <a:solidFill>
                <a:srgbClr val="808080"/>
              </a:solidFill>
              <a:latin typeface="Arial Narrow" pitchFamily="34" charset="0"/>
            </a:endParaRPr>
          </a:p>
        </p:txBody>
      </p:sp>
      <p:sp>
        <p:nvSpPr>
          <p:cNvPr id="392209" name="Line 17"/>
          <p:cNvSpPr>
            <a:spLocks noChangeShapeType="1"/>
          </p:cNvSpPr>
          <p:nvPr/>
        </p:nvSpPr>
        <p:spPr bwMode="auto">
          <a:xfrm>
            <a:off x="2" y="512764"/>
            <a:ext cx="9140825" cy="1587"/>
          </a:xfrm>
          <a:prstGeom prst="line">
            <a:avLst/>
          </a:prstGeom>
          <a:noFill/>
          <a:ln w="28575">
            <a:solidFill>
              <a:srgbClr val="69BE28"/>
            </a:solidFill>
            <a:miter lim="800000"/>
            <a:headEnd/>
            <a:tailEnd/>
          </a:ln>
        </p:spPr>
        <p:txBody>
          <a:bodyPr/>
          <a:lstStyle/>
          <a:p>
            <a:pPr fontAlgn="base">
              <a:spcBef>
                <a:spcPct val="0"/>
              </a:spcBef>
              <a:spcAft>
                <a:spcPct val="0"/>
              </a:spcAft>
            </a:pPr>
            <a:endParaRPr lang="en-US" sz="1000">
              <a:solidFill>
                <a:srgbClr val="000000"/>
              </a:solidFill>
              <a:latin typeface="Arial Narrow" pitchFamily="34" charset="0"/>
            </a:endParaRPr>
          </a:p>
        </p:txBody>
      </p:sp>
      <p:sp>
        <p:nvSpPr>
          <p:cNvPr id="392211" name="Freeform 19"/>
          <p:cNvSpPr>
            <a:spLocks/>
          </p:cNvSpPr>
          <p:nvPr/>
        </p:nvSpPr>
        <p:spPr bwMode="auto">
          <a:xfrm>
            <a:off x="182565" y="5005389"/>
            <a:ext cx="503237" cy="887412"/>
          </a:xfrm>
          <a:custGeom>
            <a:avLst/>
            <a:gdLst/>
            <a:ahLst/>
            <a:cxnLst>
              <a:cxn ang="0">
                <a:pos x="864" y="1162"/>
              </a:cxn>
              <a:cxn ang="0">
                <a:pos x="852" y="1161"/>
              </a:cxn>
              <a:cxn ang="0">
                <a:pos x="745" y="1155"/>
              </a:cxn>
              <a:cxn ang="0">
                <a:pos x="365" y="751"/>
              </a:cxn>
              <a:cxn ang="0">
                <a:pos x="732" y="355"/>
              </a:cxn>
              <a:cxn ang="0">
                <a:pos x="852" y="349"/>
              </a:cxn>
              <a:cxn ang="0">
                <a:pos x="865" y="348"/>
              </a:cxn>
              <a:cxn ang="0">
                <a:pos x="866" y="0"/>
              </a:cxn>
              <a:cxn ang="0">
                <a:pos x="853" y="0"/>
              </a:cxn>
              <a:cxn ang="0">
                <a:pos x="769" y="1"/>
              </a:cxn>
              <a:cxn ang="0">
                <a:pos x="451" y="64"/>
              </a:cxn>
              <a:cxn ang="0">
                <a:pos x="150" y="307"/>
              </a:cxn>
              <a:cxn ang="0">
                <a:pos x="0" y="759"/>
              </a:cxn>
              <a:cxn ang="0">
                <a:pos x="12" y="916"/>
              </a:cxn>
              <a:cxn ang="0">
                <a:pos x="429" y="1443"/>
              </a:cxn>
              <a:cxn ang="0">
                <a:pos x="826" y="1526"/>
              </a:cxn>
              <a:cxn ang="0">
                <a:pos x="865" y="1527"/>
              </a:cxn>
            </a:cxnLst>
            <a:rect l="0" t="0" r="r" b="b"/>
            <a:pathLst>
              <a:path w="866" h="1527">
                <a:moveTo>
                  <a:pt x="864" y="1162"/>
                </a:moveTo>
                <a:cubicBezTo>
                  <a:pt x="852" y="1161"/>
                  <a:pt x="852" y="1161"/>
                  <a:pt x="852" y="1161"/>
                </a:cubicBezTo>
                <a:cubicBezTo>
                  <a:pt x="828" y="1160"/>
                  <a:pt x="809" y="1161"/>
                  <a:pt x="745" y="1155"/>
                </a:cubicBezTo>
                <a:cubicBezTo>
                  <a:pt x="466" y="1128"/>
                  <a:pt x="365" y="920"/>
                  <a:pt x="365" y="751"/>
                </a:cubicBezTo>
                <a:cubicBezTo>
                  <a:pt x="365" y="540"/>
                  <a:pt x="506" y="389"/>
                  <a:pt x="732" y="355"/>
                </a:cubicBezTo>
                <a:cubicBezTo>
                  <a:pt x="766" y="350"/>
                  <a:pt x="828" y="349"/>
                  <a:pt x="852" y="349"/>
                </a:cubicBezTo>
                <a:cubicBezTo>
                  <a:pt x="865" y="348"/>
                  <a:pt x="865" y="348"/>
                  <a:pt x="865" y="348"/>
                </a:cubicBezTo>
                <a:cubicBezTo>
                  <a:pt x="866" y="0"/>
                  <a:pt x="866" y="0"/>
                  <a:pt x="866" y="0"/>
                </a:cubicBezTo>
                <a:cubicBezTo>
                  <a:pt x="853" y="0"/>
                  <a:pt x="853" y="0"/>
                  <a:pt x="853" y="0"/>
                </a:cubicBezTo>
                <a:cubicBezTo>
                  <a:pt x="769" y="1"/>
                  <a:pt x="769" y="1"/>
                  <a:pt x="769" y="1"/>
                </a:cubicBezTo>
                <a:cubicBezTo>
                  <a:pt x="696" y="6"/>
                  <a:pt x="575" y="13"/>
                  <a:pt x="451" y="64"/>
                </a:cubicBezTo>
                <a:cubicBezTo>
                  <a:pt x="332" y="119"/>
                  <a:pt x="228" y="202"/>
                  <a:pt x="150" y="307"/>
                </a:cubicBezTo>
                <a:cubicBezTo>
                  <a:pt x="52" y="440"/>
                  <a:pt x="0" y="593"/>
                  <a:pt x="0" y="759"/>
                </a:cubicBezTo>
                <a:cubicBezTo>
                  <a:pt x="0" y="811"/>
                  <a:pt x="4" y="866"/>
                  <a:pt x="12" y="916"/>
                </a:cubicBezTo>
                <a:cubicBezTo>
                  <a:pt x="59" y="1148"/>
                  <a:pt x="211" y="1340"/>
                  <a:pt x="429" y="1443"/>
                </a:cubicBezTo>
                <a:cubicBezTo>
                  <a:pt x="503" y="1475"/>
                  <a:pt x="599" y="1508"/>
                  <a:pt x="826" y="1526"/>
                </a:cubicBezTo>
                <a:cubicBezTo>
                  <a:pt x="831" y="1526"/>
                  <a:pt x="865" y="1527"/>
                  <a:pt x="865" y="1527"/>
                </a:cubicBezTo>
              </a:path>
            </a:pathLst>
          </a:custGeom>
          <a:solidFill>
            <a:srgbClr val="69BE28"/>
          </a:solidFill>
          <a:ln w="9525">
            <a:noFill/>
            <a:round/>
            <a:headEnd/>
            <a:tailEnd/>
          </a:ln>
        </p:spPr>
        <p:txBody>
          <a:bodyPr/>
          <a:lstStyle/>
          <a:p>
            <a:pPr fontAlgn="base">
              <a:spcBef>
                <a:spcPct val="0"/>
              </a:spcBef>
              <a:spcAft>
                <a:spcPct val="0"/>
              </a:spcAft>
            </a:pPr>
            <a:endParaRPr lang="en-US" sz="1000">
              <a:solidFill>
                <a:srgbClr val="000000"/>
              </a:solidFill>
              <a:latin typeface="Arial Narrow" pitchFamily="34" charset="0"/>
            </a:endParaRPr>
          </a:p>
        </p:txBody>
      </p:sp>
    </p:spTree>
    <p:extLst>
      <p:ext uri="{BB962C8B-B14F-4D97-AF65-F5344CB8AC3E}">
        <p14:creationId xmlns:p14="http://schemas.microsoft.com/office/powerpoint/2010/main" val="42942331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spd="med">
    <p:wipe dir="r"/>
  </p:transition>
  <p:txStyles>
    <p:titleStyle>
      <a:lvl1pPr algn="r" rtl="0" fontAlgn="base">
        <a:spcBef>
          <a:spcPct val="0"/>
        </a:spcBef>
        <a:spcAft>
          <a:spcPct val="0"/>
        </a:spcAft>
        <a:defRPr sz="2800" b="1">
          <a:solidFill>
            <a:schemeClr val="tx1"/>
          </a:solidFill>
          <a:latin typeface="+mj-lt"/>
          <a:ea typeface="+mj-ea"/>
          <a:cs typeface="+mj-cs"/>
        </a:defRPr>
      </a:lvl1pPr>
      <a:lvl2pPr algn="r" rtl="0" fontAlgn="base">
        <a:spcBef>
          <a:spcPct val="0"/>
        </a:spcBef>
        <a:spcAft>
          <a:spcPct val="0"/>
        </a:spcAft>
        <a:defRPr sz="2800" b="1">
          <a:solidFill>
            <a:schemeClr val="tx1"/>
          </a:solidFill>
          <a:latin typeface="Arial" charset="0"/>
        </a:defRPr>
      </a:lvl2pPr>
      <a:lvl3pPr algn="r" rtl="0" fontAlgn="base">
        <a:spcBef>
          <a:spcPct val="0"/>
        </a:spcBef>
        <a:spcAft>
          <a:spcPct val="0"/>
        </a:spcAft>
        <a:defRPr sz="2800" b="1">
          <a:solidFill>
            <a:schemeClr val="tx1"/>
          </a:solidFill>
          <a:latin typeface="Arial" charset="0"/>
        </a:defRPr>
      </a:lvl3pPr>
      <a:lvl4pPr algn="r" rtl="0" fontAlgn="base">
        <a:spcBef>
          <a:spcPct val="0"/>
        </a:spcBef>
        <a:spcAft>
          <a:spcPct val="0"/>
        </a:spcAft>
        <a:defRPr sz="2800" b="1">
          <a:solidFill>
            <a:schemeClr val="tx1"/>
          </a:solidFill>
          <a:latin typeface="Arial" charset="0"/>
        </a:defRPr>
      </a:lvl4pPr>
      <a:lvl5pPr algn="r" rtl="0" fontAlgn="base">
        <a:spcBef>
          <a:spcPct val="0"/>
        </a:spcBef>
        <a:spcAft>
          <a:spcPct val="0"/>
        </a:spcAft>
        <a:defRPr sz="2800" b="1">
          <a:solidFill>
            <a:schemeClr val="tx1"/>
          </a:solidFill>
          <a:latin typeface="Arial" charset="0"/>
        </a:defRPr>
      </a:lvl5pPr>
      <a:lvl6pPr marL="457200" algn="r" rtl="0" fontAlgn="base">
        <a:spcBef>
          <a:spcPct val="0"/>
        </a:spcBef>
        <a:spcAft>
          <a:spcPct val="0"/>
        </a:spcAft>
        <a:defRPr sz="2800" b="1">
          <a:solidFill>
            <a:schemeClr val="tx1"/>
          </a:solidFill>
          <a:latin typeface="Arial" charset="0"/>
        </a:defRPr>
      </a:lvl6pPr>
      <a:lvl7pPr marL="914400" algn="r" rtl="0" fontAlgn="base">
        <a:spcBef>
          <a:spcPct val="0"/>
        </a:spcBef>
        <a:spcAft>
          <a:spcPct val="0"/>
        </a:spcAft>
        <a:defRPr sz="2800" b="1">
          <a:solidFill>
            <a:schemeClr val="tx1"/>
          </a:solidFill>
          <a:latin typeface="Arial" charset="0"/>
        </a:defRPr>
      </a:lvl7pPr>
      <a:lvl8pPr marL="1371600" algn="r" rtl="0" fontAlgn="base">
        <a:spcBef>
          <a:spcPct val="0"/>
        </a:spcBef>
        <a:spcAft>
          <a:spcPct val="0"/>
        </a:spcAft>
        <a:defRPr sz="2800" b="1">
          <a:solidFill>
            <a:schemeClr val="tx1"/>
          </a:solidFill>
          <a:latin typeface="Arial" charset="0"/>
        </a:defRPr>
      </a:lvl8pPr>
      <a:lvl9pPr marL="1828800" algn="r" rtl="0" fontAlgn="base">
        <a:spcBef>
          <a:spcPct val="0"/>
        </a:spcBef>
        <a:spcAft>
          <a:spcPct val="0"/>
        </a:spcAft>
        <a:defRPr sz="2800" b="1">
          <a:solidFill>
            <a:schemeClr val="tx1"/>
          </a:solidFill>
          <a:latin typeface="Arial" charset="0"/>
        </a:defRPr>
      </a:lvl9pPr>
    </p:titleStyle>
    <p:bodyStyle>
      <a:lvl1pPr marL="228600" indent="-228600" algn="l" rtl="0" fontAlgn="base">
        <a:spcBef>
          <a:spcPct val="25000"/>
        </a:spcBef>
        <a:spcAft>
          <a:spcPct val="0"/>
        </a:spcAft>
        <a:buClr>
          <a:srgbClr val="69BE28"/>
        </a:buClr>
        <a:buFont typeface="Wingdings" pitchFamily="2" charset="2"/>
        <a:buChar char="§"/>
        <a:defRPr sz="2400">
          <a:solidFill>
            <a:srgbClr val="000000"/>
          </a:solidFill>
          <a:latin typeface="+mn-lt"/>
          <a:ea typeface="+mn-ea"/>
          <a:cs typeface="+mn-cs"/>
        </a:defRPr>
      </a:lvl1pPr>
      <a:lvl2pPr marL="461963" indent="-231775" algn="l" rtl="0" fontAlgn="base">
        <a:spcBef>
          <a:spcPct val="0"/>
        </a:spcBef>
        <a:spcAft>
          <a:spcPct val="0"/>
        </a:spcAft>
        <a:buClr>
          <a:srgbClr val="B2B2B2"/>
        </a:buClr>
        <a:buChar char="•"/>
        <a:defRPr sz="2400">
          <a:solidFill>
            <a:schemeClr val="tx1"/>
          </a:solidFill>
          <a:latin typeface="+mn-lt"/>
          <a:cs typeface="+mn-cs"/>
        </a:defRPr>
      </a:lvl2pPr>
      <a:lvl3pPr marL="749300" indent="-173038" algn="l" rtl="0" fontAlgn="base">
        <a:spcBef>
          <a:spcPct val="0"/>
        </a:spcBef>
        <a:spcAft>
          <a:spcPct val="0"/>
        </a:spcAft>
        <a:buClr>
          <a:schemeClr val="tx1"/>
        </a:buClr>
        <a:buFont typeface="Arial" charset="0"/>
        <a:buChar char="–"/>
        <a:defRPr sz="2000">
          <a:solidFill>
            <a:schemeClr val="tx1"/>
          </a:solidFill>
          <a:latin typeface="+mn-lt"/>
          <a:cs typeface="+mn-cs"/>
        </a:defRPr>
      </a:lvl3pPr>
      <a:lvl4pPr marL="1042988" indent="-179388" algn="l" rtl="0" fontAlgn="base">
        <a:spcBef>
          <a:spcPct val="0"/>
        </a:spcBef>
        <a:spcAft>
          <a:spcPct val="0"/>
        </a:spcAft>
        <a:buClr>
          <a:schemeClr val="tx1"/>
        </a:buClr>
        <a:buFont typeface="Arial Unicode MS" pitchFamily="34" charset="-128"/>
        <a:buChar char="–"/>
        <a:defRPr sz="1600">
          <a:solidFill>
            <a:srgbClr val="000000"/>
          </a:solidFill>
          <a:latin typeface="+mn-lt"/>
          <a:cs typeface="+mn-cs"/>
        </a:defRPr>
      </a:lvl4pPr>
      <a:lvl5pPr marL="1282700" indent="-125413" algn="l" rtl="0" fontAlgn="base">
        <a:spcBef>
          <a:spcPct val="0"/>
        </a:spcBef>
        <a:spcAft>
          <a:spcPct val="0"/>
        </a:spcAft>
        <a:buClr>
          <a:schemeClr val="tx1"/>
        </a:buClr>
        <a:buChar char="•"/>
        <a:defRPr sz="1600">
          <a:solidFill>
            <a:srgbClr val="000000"/>
          </a:solidFill>
          <a:latin typeface="+mn-lt"/>
          <a:cs typeface="+mn-cs"/>
        </a:defRPr>
      </a:lvl5pPr>
      <a:lvl6pPr marL="1739900" indent="-125413" algn="l" rtl="0" fontAlgn="base">
        <a:spcBef>
          <a:spcPct val="0"/>
        </a:spcBef>
        <a:spcAft>
          <a:spcPct val="0"/>
        </a:spcAft>
        <a:buClr>
          <a:schemeClr val="tx1"/>
        </a:buClr>
        <a:buChar char="•"/>
        <a:defRPr sz="1600">
          <a:solidFill>
            <a:srgbClr val="000000"/>
          </a:solidFill>
          <a:latin typeface="+mn-lt"/>
          <a:cs typeface="+mn-cs"/>
        </a:defRPr>
      </a:lvl6pPr>
      <a:lvl7pPr marL="2197100" indent="-125413" algn="l" rtl="0" fontAlgn="base">
        <a:spcBef>
          <a:spcPct val="0"/>
        </a:spcBef>
        <a:spcAft>
          <a:spcPct val="0"/>
        </a:spcAft>
        <a:buClr>
          <a:schemeClr val="tx1"/>
        </a:buClr>
        <a:buChar char="•"/>
        <a:defRPr sz="1600">
          <a:solidFill>
            <a:srgbClr val="000000"/>
          </a:solidFill>
          <a:latin typeface="+mn-lt"/>
          <a:cs typeface="+mn-cs"/>
        </a:defRPr>
      </a:lvl7pPr>
      <a:lvl8pPr marL="2654300" indent="-125413" algn="l" rtl="0" fontAlgn="base">
        <a:spcBef>
          <a:spcPct val="0"/>
        </a:spcBef>
        <a:spcAft>
          <a:spcPct val="0"/>
        </a:spcAft>
        <a:buClr>
          <a:schemeClr val="tx1"/>
        </a:buClr>
        <a:buChar char="•"/>
        <a:defRPr sz="1600">
          <a:solidFill>
            <a:srgbClr val="000000"/>
          </a:solidFill>
          <a:latin typeface="+mn-lt"/>
          <a:cs typeface="+mn-cs"/>
        </a:defRPr>
      </a:lvl8pPr>
      <a:lvl9pPr marL="3111500" indent="-125413" algn="l" rtl="0" fontAlgn="base">
        <a:spcBef>
          <a:spcPct val="0"/>
        </a:spcBef>
        <a:spcAft>
          <a:spcPct val="0"/>
        </a:spcAft>
        <a:buClr>
          <a:schemeClr val="tx1"/>
        </a:buClr>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file:///\\us.cbre.net\atldata\Team-Research\Slide%20Decks\Overall%20Atlanta\Atlanta_Slides%20Data.xlsx!Office!%5bAtlanta_Slides%20Data.xlsx%5dOffice%20Chart%20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file:///\\us.cbre.net\atldata\Team-Research\Slide%20Decks\Overall%20Atlanta\Atlanta_Slides%20Data.xlsx!Office!%5bAtlanta_Slides%20Data.xlsx%5dOffice%20Chart%20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5.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oleObject" Target="file:///\\us.cbre.net\atldata\Team-Research\Slide%20Decks\Overall%20Atlanta\Atlanta_Slides%20Data.xlsx!Office!%5bAtlanta_Slides%20Data.xlsx%5dOffice%20Chart%20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5.xml"/><Relationship Id="rId1" Type="http://schemas.openxmlformats.org/officeDocument/2006/relationships/vmlDrawing" Target="../drawings/vmlDrawing4.vml"/><Relationship Id="rId5" Type="http://schemas.openxmlformats.org/officeDocument/2006/relationships/image" Target="../media/image26.emf"/><Relationship Id="rId4" Type="http://schemas.openxmlformats.org/officeDocument/2006/relationships/oleObject" Target="file:///\\us.cbre.net\atldata\Team-Research\Slide%20Decks\Overall%20Atlanta\Atlanta_Slides%20Data.xlsx!Office!%5bAtlanta_Slides%20Data.xlsx%5dOffice%20Chart%20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5.xml"/><Relationship Id="rId1" Type="http://schemas.openxmlformats.org/officeDocument/2006/relationships/vmlDrawing" Target="../drawings/vmlDrawing5.vml"/><Relationship Id="rId5" Type="http://schemas.openxmlformats.org/officeDocument/2006/relationships/image" Target="../media/image27.emf"/><Relationship Id="rId4" Type="http://schemas.openxmlformats.org/officeDocument/2006/relationships/oleObject" Target="file:///\\us.cbre.net\atldata\Team-Research\Slide%20Decks\Overall%20Atlanta\Atlanta_Slides%20Data.xlsx!Investment%20Sales!%5bAtlanta_Slides%20Data.xlsx%5dInvestment%20Sales%20Chart%20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5.xml"/><Relationship Id="rId4" Type="http://schemas.openxmlformats.org/officeDocument/2006/relationships/image" Target="../media/image42.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1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5.xml"/><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5.xml"/><Relationship Id="rId5" Type="http://schemas.openxmlformats.org/officeDocument/2006/relationships/image" Target="../media/image62.png"/><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7.png"/><Relationship Id="rId1" Type="http://schemas.openxmlformats.org/officeDocument/2006/relationships/slideLayout" Target="../slideLayouts/slideLayout15.xml"/><Relationship Id="rId4" Type="http://schemas.openxmlformats.org/officeDocument/2006/relationships/image" Target="../media/image70.png"/></Relationships>
</file>

<file path=ppt/slides/_rels/slide5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7.png"/><Relationship Id="rId1" Type="http://schemas.openxmlformats.org/officeDocument/2006/relationships/slideLayout" Target="../slideLayouts/slideLayout1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67.png"/><Relationship Id="rId1" Type="http://schemas.openxmlformats.org/officeDocument/2006/relationships/slideLayout" Target="../slideLayouts/slideLayout15.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0.png"/></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8.png"/><Relationship Id="rId1" Type="http://schemas.openxmlformats.org/officeDocument/2006/relationships/slideLayout" Target="../slideLayouts/slideLayout15.xml"/><Relationship Id="rId5" Type="http://schemas.openxmlformats.org/officeDocument/2006/relationships/image" Target="../media/image70.png"/><Relationship Id="rId4" Type="http://schemas.openxmlformats.org/officeDocument/2006/relationships/image" Target="../media/image69.png"/></Relationships>
</file>

<file path=ppt/slides/_rels/slide59.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89.jpeg"/><Relationship Id="rId7" Type="http://schemas.openxmlformats.org/officeDocument/2006/relationships/image" Target="../media/image93.jpeg"/><Relationship Id="rId2" Type="http://schemas.openxmlformats.org/officeDocument/2006/relationships/image" Target="../media/image88.jpeg"/><Relationship Id="rId1" Type="http://schemas.openxmlformats.org/officeDocument/2006/relationships/slideLayout" Target="../slideLayouts/slideLayout15.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 Id="rId9" Type="http://schemas.openxmlformats.org/officeDocument/2006/relationships/image" Target="../media/image95.jpeg"/></Relationships>
</file>

<file path=ppt/slides/_rels/slide6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hyperlink" Target="http://www.cbre.us/services/valuationadvisory/AssetLibrary/VAS_OfficeValuation.pdf" TargetMode="Externa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bwMode="auto">
          <a:xfrm>
            <a:off x="3124200" y="2595282"/>
            <a:ext cx="5943600" cy="17481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8600" indent="-228600" algn="l" rtl="0" fontAlgn="base">
              <a:spcBef>
                <a:spcPct val="25000"/>
              </a:spcBef>
              <a:spcAft>
                <a:spcPct val="0"/>
              </a:spcAft>
              <a:buClr>
                <a:srgbClr val="69BE28"/>
              </a:buClr>
              <a:buFont typeface="Wingdings" pitchFamily="2" charset="2"/>
              <a:buChar char="§"/>
              <a:defRPr sz="2400">
                <a:solidFill>
                  <a:srgbClr val="000000"/>
                </a:solidFill>
                <a:latin typeface="+mn-lt"/>
                <a:ea typeface="+mn-ea"/>
                <a:cs typeface="+mn-cs"/>
              </a:defRPr>
            </a:lvl1pPr>
            <a:lvl2pPr marL="461963" indent="-231775" algn="l" rtl="0" fontAlgn="base">
              <a:spcBef>
                <a:spcPct val="0"/>
              </a:spcBef>
              <a:spcAft>
                <a:spcPct val="0"/>
              </a:spcAft>
              <a:buClr>
                <a:srgbClr val="B2B2B2"/>
              </a:buClr>
              <a:buChar char="•"/>
              <a:defRPr sz="2400">
                <a:solidFill>
                  <a:schemeClr val="tx1"/>
                </a:solidFill>
                <a:latin typeface="+mn-lt"/>
                <a:cs typeface="+mn-cs"/>
              </a:defRPr>
            </a:lvl2pPr>
            <a:lvl3pPr marL="749300" indent="-173038" algn="l" rtl="0" fontAlgn="base">
              <a:spcBef>
                <a:spcPct val="0"/>
              </a:spcBef>
              <a:spcAft>
                <a:spcPct val="0"/>
              </a:spcAft>
              <a:buClr>
                <a:schemeClr val="tx1"/>
              </a:buClr>
              <a:buFont typeface="Arial" charset="0"/>
              <a:buChar char="–"/>
              <a:defRPr sz="2000">
                <a:solidFill>
                  <a:schemeClr val="tx1"/>
                </a:solidFill>
                <a:latin typeface="+mn-lt"/>
                <a:cs typeface="+mn-cs"/>
              </a:defRPr>
            </a:lvl3pPr>
            <a:lvl4pPr marL="1042988" indent="-179388" algn="l" rtl="0" fontAlgn="base">
              <a:spcBef>
                <a:spcPct val="0"/>
              </a:spcBef>
              <a:spcAft>
                <a:spcPct val="0"/>
              </a:spcAft>
              <a:buClr>
                <a:schemeClr val="tx1"/>
              </a:buClr>
              <a:buFont typeface="Arial Unicode MS" pitchFamily="34" charset="-128"/>
              <a:buChar char="–"/>
              <a:defRPr sz="1600">
                <a:solidFill>
                  <a:srgbClr val="000000"/>
                </a:solidFill>
                <a:latin typeface="+mn-lt"/>
                <a:cs typeface="+mn-cs"/>
              </a:defRPr>
            </a:lvl4pPr>
            <a:lvl5pPr marL="1282700" indent="-125413" algn="l" rtl="0" fontAlgn="base">
              <a:spcBef>
                <a:spcPct val="0"/>
              </a:spcBef>
              <a:spcAft>
                <a:spcPct val="0"/>
              </a:spcAft>
              <a:buClr>
                <a:schemeClr val="tx1"/>
              </a:buClr>
              <a:buChar char="•"/>
              <a:defRPr sz="1600">
                <a:solidFill>
                  <a:srgbClr val="000000"/>
                </a:solidFill>
                <a:latin typeface="+mn-lt"/>
                <a:cs typeface="+mn-cs"/>
              </a:defRPr>
            </a:lvl5pPr>
            <a:lvl6pPr marL="1739900" indent="-125413" algn="l" rtl="0" fontAlgn="base">
              <a:spcBef>
                <a:spcPct val="0"/>
              </a:spcBef>
              <a:spcAft>
                <a:spcPct val="0"/>
              </a:spcAft>
              <a:buClr>
                <a:schemeClr val="tx1"/>
              </a:buClr>
              <a:buChar char="•"/>
              <a:defRPr sz="1600">
                <a:solidFill>
                  <a:srgbClr val="000000"/>
                </a:solidFill>
                <a:latin typeface="+mn-lt"/>
                <a:cs typeface="+mn-cs"/>
              </a:defRPr>
            </a:lvl6pPr>
            <a:lvl7pPr marL="2197100" indent="-125413" algn="l" rtl="0" fontAlgn="base">
              <a:spcBef>
                <a:spcPct val="0"/>
              </a:spcBef>
              <a:spcAft>
                <a:spcPct val="0"/>
              </a:spcAft>
              <a:buClr>
                <a:schemeClr val="tx1"/>
              </a:buClr>
              <a:buChar char="•"/>
              <a:defRPr sz="1600">
                <a:solidFill>
                  <a:srgbClr val="000000"/>
                </a:solidFill>
                <a:latin typeface="+mn-lt"/>
                <a:cs typeface="+mn-cs"/>
              </a:defRPr>
            </a:lvl7pPr>
            <a:lvl8pPr marL="2654300" indent="-125413" algn="l" rtl="0" fontAlgn="base">
              <a:spcBef>
                <a:spcPct val="0"/>
              </a:spcBef>
              <a:spcAft>
                <a:spcPct val="0"/>
              </a:spcAft>
              <a:buClr>
                <a:schemeClr val="tx1"/>
              </a:buClr>
              <a:buChar char="•"/>
              <a:defRPr sz="1600">
                <a:solidFill>
                  <a:srgbClr val="000000"/>
                </a:solidFill>
                <a:latin typeface="+mn-lt"/>
                <a:cs typeface="+mn-cs"/>
              </a:defRPr>
            </a:lvl8pPr>
            <a:lvl9pPr marL="3111500" indent="-125413" algn="l" rtl="0" fontAlgn="base">
              <a:spcBef>
                <a:spcPct val="0"/>
              </a:spcBef>
              <a:spcAft>
                <a:spcPct val="0"/>
              </a:spcAft>
              <a:buClr>
                <a:schemeClr val="tx1"/>
              </a:buClr>
              <a:buChar char="•"/>
              <a:defRPr sz="1600">
                <a:solidFill>
                  <a:srgbClr val="000000"/>
                </a:solidFill>
                <a:latin typeface="+mn-lt"/>
                <a:cs typeface="+mn-cs"/>
              </a:defRPr>
            </a:lvl9pPr>
          </a:lstStyle>
          <a:p>
            <a:pPr marL="0" indent="0">
              <a:spcBef>
                <a:spcPts val="200"/>
              </a:spcBef>
              <a:buFont typeface="Wingdings" pitchFamily="2" charset="2"/>
              <a:buNone/>
            </a:pPr>
            <a:r>
              <a:rPr lang="en-US" sz="3000" b="1" kern="0" dirty="0" smtClean="0">
                <a:solidFill>
                  <a:srgbClr val="006B54"/>
                </a:solidFill>
                <a:latin typeface="Futura Bk BT" panose="020B0502020204020303" pitchFamily="34" charset="0"/>
              </a:rPr>
              <a:t>Fundamentals of Valuing</a:t>
            </a:r>
          </a:p>
          <a:p>
            <a:pPr marL="0" indent="0">
              <a:spcBef>
                <a:spcPts val="200"/>
              </a:spcBef>
              <a:buFont typeface="Wingdings" pitchFamily="2" charset="2"/>
              <a:buNone/>
            </a:pPr>
            <a:r>
              <a:rPr lang="en-US" sz="3000" b="1" kern="0" dirty="0" smtClean="0">
                <a:solidFill>
                  <a:srgbClr val="006B54"/>
                </a:solidFill>
                <a:latin typeface="Futura Bk BT" panose="020B0502020204020303" pitchFamily="34" charset="0"/>
              </a:rPr>
              <a:t>Office Buildings</a:t>
            </a:r>
            <a:endParaRPr lang="en-US" sz="2000" b="1" kern="0" dirty="0" smtClean="0">
              <a:latin typeface="Futura Bk BT" panose="020B0502020204020303" pitchFamily="34" charset="0"/>
            </a:endParaRPr>
          </a:p>
          <a:p>
            <a:pPr marL="0" indent="0">
              <a:spcBef>
                <a:spcPts val="200"/>
              </a:spcBef>
              <a:buFont typeface="Wingdings" pitchFamily="2" charset="2"/>
              <a:buNone/>
            </a:pPr>
            <a:r>
              <a:rPr lang="en-US" sz="2000" b="1" kern="0" dirty="0" smtClean="0">
                <a:latin typeface="Futura Bk BT" panose="020B0502020204020303" pitchFamily="34" charset="0"/>
              </a:rPr>
              <a:t>John W. Cherry Jr., MAI, CRE </a:t>
            </a:r>
          </a:p>
          <a:p>
            <a:pPr marL="0" indent="0">
              <a:spcBef>
                <a:spcPts val="200"/>
              </a:spcBef>
              <a:buFont typeface="Wingdings" pitchFamily="2" charset="2"/>
              <a:buNone/>
            </a:pPr>
            <a:r>
              <a:rPr lang="en-US" sz="2000" b="1" kern="0" dirty="0" smtClean="0">
                <a:latin typeface="Futura Bk BT" panose="020B0502020204020303" pitchFamily="34" charset="0"/>
              </a:rPr>
              <a:t>Managing Director</a:t>
            </a:r>
          </a:p>
          <a:p>
            <a:pPr marL="0" indent="0">
              <a:spcBef>
                <a:spcPts val="200"/>
              </a:spcBef>
              <a:buFont typeface="Wingdings" pitchFamily="2" charset="2"/>
              <a:buNone/>
            </a:pPr>
            <a:r>
              <a:rPr lang="en-US" sz="2000" b="1" kern="0" dirty="0" smtClean="0">
                <a:latin typeface="Futura Bk BT" panose="020B0502020204020303" pitchFamily="34" charset="0"/>
              </a:rPr>
              <a:t>Valuation &amp; Advisory Services</a:t>
            </a:r>
          </a:p>
          <a:p>
            <a:endParaRPr lang="en-US" kern="0" dirty="0" smtClean="0"/>
          </a:p>
        </p:txBody>
      </p:sp>
      <p:sp>
        <p:nvSpPr>
          <p:cNvPr id="5123" name="Rectangle 8"/>
          <p:cNvSpPr>
            <a:spLocks noChangeArrowheads="1"/>
          </p:cNvSpPr>
          <p:nvPr/>
        </p:nvSpPr>
        <p:spPr bwMode="auto">
          <a:xfrm>
            <a:off x="7467602" y="5506498"/>
            <a:ext cx="1233343" cy="278540"/>
          </a:xfrm>
          <a:prstGeom prst="rect">
            <a:avLst/>
          </a:prstGeom>
          <a:noFill/>
          <a:ln w="9525">
            <a:noFill/>
            <a:miter lim="800000"/>
            <a:headEnd/>
            <a:tailEnd/>
          </a:ln>
        </p:spPr>
        <p:txBody>
          <a:bodyPr lIns="0" tIns="0" rIns="0" bIns="0" anchor="b"/>
          <a:lstStyle/>
          <a:p>
            <a:pPr algn="r" defTabSz="914608" eaLnBrk="0" fontAlgn="base" hangingPunct="0">
              <a:spcBef>
                <a:spcPct val="0"/>
              </a:spcBef>
              <a:spcAft>
                <a:spcPct val="0"/>
              </a:spcAft>
            </a:pPr>
            <a:r>
              <a:rPr lang="en-US" sz="1100" dirty="0" smtClean="0">
                <a:solidFill>
                  <a:srgbClr val="000000"/>
                </a:solidFill>
              </a:rPr>
              <a:t>August 6, 2015</a:t>
            </a:r>
            <a:endParaRPr lang="en-US" sz="1100" dirty="0">
              <a:solidFill>
                <a:srgbClr val="000000"/>
              </a:solidFill>
            </a:endParaRPr>
          </a:p>
        </p:txBody>
      </p:sp>
    </p:spTree>
    <p:extLst>
      <p:ext uri="{BB962C8B-B14F-4D97-AF65-F5344CB8AC3E}">
        <p14:creationId xmlns:p14="http://schemas.microsoft.com/office/powerpoint/2010/main" val="2988358909"/>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352" y="53975"/>
            <a:ext cx="7769225" cy="427039"/>
          </a:xfrm>
        </p:spPr>
        <p:txBody>
          <a:bodyPr/>
          <a:lstStyle/>
          <a:p>
            <a:r>
              <a:rPr lang="en-US" dirty="0">
                <a:latin typeface="Futura Bk BT" panose="020B0502020204020303" pitchFamily="34" charset="0"/>
              </a:rPr>
              <a:t>Atlanta Market Overview</a:t>
            </a:r>
          </a:p>
        </p:txBody>
      </p:sp>
      <p:sp>
        <p:nvSpPr>
          <p:cNvPr id="3" name="Rectangle 2"/>
          <p:cNvSpPr/>
          <p:nvPr/>
        </p:nvSpPr>
        <p:spPr>
          <a:xfrm>
            <a:off x="914403" y="762001"/>
            <a:ext cx="5800467" cy="1200329"/>
          </a:xfrm>
          <a:prstGeom prst="rect">
            <a:avLst/>
          </a:prstGeom>
        </p:spPr>
        <p:txBody>
          <a:bodyPr wrap="square">
            <a:spAutoFit/>
          </a:bodyPr>
          <a:lstStyle/>
          <a:p>
            <a:r>
              <a:rPr lang="en-US" sz="3200" b="1" kern="0" dirty="0" smtClean="0">
                <a:solidFill>
                  <a:srgbClr val="006B54"/>
                </a:solidFill>
                <a:latin typeface="Futura Bk BT" panose="020B0502020204020303" pitchFamily="34" charset="0"/>
                <a:cs typeface="Arial" pitchFamily="34" charset="0"/>
              </a:rPr>
              <a:t>Atlanta</a:t>
            </a:r>
          </a:p>
          <a:p>
            <a:r>
              <a:rPr lang="en-US" sz="2400" b="1" kern="0" dirty="0">
                <a:latin typeface="Futura Hv BT" panose="020B0702020204020204" pitchFamily="34" charset="0"/>
                <a:cs typeface="Arial" pitchFamily="34" charset="0"/>
              </a:rPr>
              <a:t>Office – Incremental </a:t>
            </a:r>
            <a:r>
              <a:rPr lang="en-US" sz="2400" b="1" kern="0" dirty="0" smtClean="0">
                <a:latin typeface="Futura Hv BT" panose="020B0702020204020204" pitchFamily="34" charset="0"/>
                <a:cs typeface="Arial" pitchFamily="34" charset="0"/>
              </a:rPr>
              <a:t>Improvement</a:t>
            </a:r>
          </a:p>
          <a:p>
            <a:endParaRPr lang="en-US" sz="1600" dirty="0" smtClean="0">
              <a:latin typeface="Arnhem Pro Bln" pitchFamily="50" charset="0"/>
            </a:endParaRPr>
          </a:p>
        </p:txBody>
      </p:sp>
      <p:pic>
        <p:nvPicPr>
          <p:cNvPr id="7170" name="Picture 2" descr="N:\Team-Research\Broker Requests\Cherry, John\2015-1-15_IPT Presentation\Georg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918" y="1023497"/>
            <a:ext cx="2209800" cy="2162175"/>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Connector 3"/>
          <p:cNvSpPr/>
          <p:nvPr/>
        </p:nvSpPr>
        <p:spPr>
          <a:xfrm>
            <a:off x="7289457" y="1453755"/>
            <a:ext cx="228600" cy="228600"/>
          </a:xfrm>
          <a:prstGeom prst="flowChartConnector">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0602" y="1752600"/>
            <a:ext cx="3636335" cy="2328531"/>
          </a:xfrm>
          <a:prstGeom prst="rect">
            <a:avLst/>
          </a:prstGeom>
          <a:noFill/>
        </p:spPr>
        <p:txBody>
          <a:bodyPr wrap="none" lIns="36000" tIns="36000" rIns="36000" bIns="36000" rtlCol="0">
            <a:noAutofit/>
          </a:bodyPr>
          <a:lstStyle/>
          <a:p>
            <a:pPr fontAlgn="base">
              <a:spcBef>
                <a:spcPct val="0"/>
              </a:spcBef>
              <a:spcAft>
                <a:spcPct val="0"/>
              </a:spcAft>
            </a:pPr>
            <a:r>
              <a:rPr lang="en-US" sz="1600" dirty="0">
                <a:latin typeface="Arnhem Pro Bln" pitchFamily="50" charset="0"/>
              </a:rPr>
              <a:t>• New Relocations and Expansions</a:t>
            </a:r>
          </a:p>
          <a:p>
            <a:pPr fontAlgn="base">
              <a:spcBef>
                <a:spcPct val="0"/>
              </a:spcBef>
              <a:spcAft>
                <a:spcPct val="0"/>
              </a:spcAft>
            </a:pPr>
            <a:endParaRPr lang="en-US" sz="1600" dirty="0">
              <a:latin typeface="Arnhem Pro Bln" pitchFamily="50" charset="0"/>
            </a:endParaRPr>
          </a:p>
          <a:p>
            <a:pPr fontAlgn="base">
              <a:spcBef>
                <a:spcPct val="0"/>
              </a:spcBef>
              <a:spcAft>
                <a:spcPct val="0"/>
              </a:spcAft>
            </a:pPr>
            <a:r>
              <a:rPr lang="en-US" sz="1600" dirty="0">
                <a:latin typeface="Arnhem Pro Bln" pitchFamily="50" charset="0"/>
              </a:rPr>
              <a:t>• Big Blocks Dwindling</a:t>
            </a:r>
          </a:p>
          <a:p>
            <a:pPr fontAlgn="base">
              <a:spcBef>
                <a:spcPct val="0"/>
              </a:spcBef>
              <a:spcAft>
                <a:spcPct val="0"/>
              </a:spcAft>
            </a:pPr>
            <a:endParaRPr lang="en-US" sz="1600" dirty="0">
              <a:latin typeface="Arnhem Pro Bln" pitchFamily="50" charset="0"/>
            </a:endParaRPr>
          </a:p>
          <a:p>
            <a:pPr fontAlgn="base">
              <a:spcBef>
                <a:spcPct val="0"/>
              </a:spcBef>
              <a:spcAft>
                <a:spcPct val="0"/>
              </a:spcAft>
            </a:pPr>
            <a:r>
              <a:rPr lang="en-US" sz="1600" dirty="0">
                <a:latin typeface="Arnhem Pro Bln" pitchFamily="50" charset="0"/>
              </a:rPr>
              <a:t>• New Acquisition Cycle–Catalyst to Push Rates</a:t>
            </a:r>
          </a:p>
          <a:p>
            <a:pPr fontAlgn="base">
              <a:spcBef>
                <a:spcPct val="0"/>
              </a:spcBef>
              <a:spcAft>
                <a:spcPct val="0"/>
              </a:spcAft>
            </a:pPr>
            <a:endParaRPr lang="en-US" sz="1600" dirty="0">
              <a:latin typeface="Arnhem Pro Bln" pitchFamily="50" charset="0"/>
            </a:endParaRPr>
          </a:p>
          <a:p>
            <a:pPr fontAlgn="base">
              <a:spcBef>
                <a:spcPct val="0"/>
              </a:spcBef>
              <a:spcAft>
                <a:spcPct val="0"/>
              </a:spcAft>
            </a:pPr>
            <a:r>
              <a:rPr lang="en-US" sz="1600" dirty="0">
                <a:latin typeface="Arnhem Pro Bln" pitchFamily="50" charset="0"/>
              </a:rPr>
              <a:t>• On Cusp of New Development Cycle</a:t>
            </a:r>
          </a:p>
          <a:p>
            <a:pPr fontAlgn="base">
              <a:spcBef>
                <a:spcPct val="0"/>
              </a:spcBef>
              <a:spcAft>
                <a:spcPct val="0"/>
              </a:spcAft>
            </a:pPr>
            <a:endParaRPr lang="en-US" sz="1600" dirty="0">
              <a:latin typeface="Arnhem Pro Bln" pitchFamily="50" charset="0"/>
            </a:endParaRPr>
          </a:p>
          <a:p>
            <a:pPr fontAlgn="base">
              <a:spcBef>
                <a:spcPct val="0"/>
              </a:spcBef>
              <a:spcAft>
                <a:spcPct val="0"/>
              </a:spcAft>
            </a:pPr>
            <a:r>
              <a:rPr lang="en-US" sz="1600" dirty="0">
                <a:latin typeface="Arnhem Pro Bln" pitchFamily="50" charset="0"/>
              </a:rPr>
              <a:t>• Workplace Strategy/Trends</a:t>
            </a:r>
          </a:p>
          <a:p>
            <a:pPr fontAlgn="base">
              <a:spcBef>
                <a:spcPct val="0"/>
              </a:spcBef>
              <a:spcAft>
                <a:spcPct val="0"/>
              </a:spcAft>
            </a:pPr>
            <a:endParaRPr lang="en-US" sz="1400" dirty="0">
              <a:solidFill>
                <a:srgbClr val="000000"/>
              </a:solidFill>
              <a:latin typeface="Futura Lt BT"/>
            </a:endParaRPr>
          </a:p>
        </p:txBody>
      </p:sp>
      <p:sp>
        <p:nvSpPr>
          <p:cNvPr id="5" name="TextBox 4"/>
          <p:cNvSpPr txBox="1"/>
          <p:nvPr/>
        </p:nvSpPr>
        <p:spPr>
          <a:xfrm>
            <a:off x="5105400" y="3657601"/>
            <a:ext cx="3838318" cy="2554545"/>
          </a:xfrm>
          <a:prstGeom prst="rect">
            <a:avLst/>
          </a:prstGeom>
          <a:noFill/>
        </p:spPr>
        <p:txBody>
          <a:bodyPr wrap="square" rtlCol="0">
            <a:spAutoFit/>
          </a:bodyPr>
          <a:lstStyle/>
          <a:p>
            <a:r>
              <a:rPr lang="en-US" sz="1600" dirty="0">
                <a:latin typeface="Arnhem Pro Bln" pitchFamily="50" charset="0"/>
              </a:rPr>
              <a:t>• GA 400/MARTA “Spine” Market Most Attractive</a:t>
            </a:r>
          </a:p>
          <a:p>
            <a:endParaRPr lang="en-US" sz="1600" dirty="0">
              <a:latin typeface="Arnhem Pro Bln" pitchFamily="50" charset="0"/>
            </a:endParaRPr>
          </a:p>
          <a:p>
            <a:r>
              <a:rPr lang="en-US" sz="1600" dirty="0" smtClean="0">
                <a:latin typeface="Arnhem Pro Bln" pitchFamily="50" charset="0"/>
              </a:rPr>
              <a:t>• </a:t>
            </a:r>
            <a:r>
              <a:rPr lang="en-US" sz="1600" dirty="0">
                <a:latin typeface="Arnhem Pro Bln" pitchFamily="50" charset="0"/>
              </a:rPr>
              <a:t>The Need for Speed–Connectivity</a:t>
            </a:r>
          </a:p>
          <a:p>
            <a:endParaRPr lang="en-US" sz="1600" dirty="0">
              <a:latin typeface="Arnhem Pro Bln" pitchFamily="50" charset="0"/>
            </a:endParaRPr>
          </a:p>
          <a:p>
            <a:r>
              <a:rPr lang="en-US" sz="1600" dirty="0">
                <a:latin typeface="Arnhem Pro Bln" pitchFamily="50" charset="0"/>
              </a:rPr>
              <a:t>• Walkability Wins</a:t>
            </a:r>
          </a:p>
          <a:p>
            <a:endParaRPr lang="en-US" sz="1600" dirty="0">
              <a:latin typeface="Arnhem Pro Bln" pitchFamily="50" charset="0"/>
            </a:endParaRPr>
          </a:p>
          <a:p>
            <a:r>
              <a:rPr lang="en-US" sz="1600" dirty="0">
                <a:latin typeface="Arnhem Pro Bln" pitchFamily="50" charset="0"/>
              </a:rPr>
              <a:t>•  Capital market activity levels for office properties </a:t>
            </a:r>
            <a:r>
              <a:rPr lang="en-US" sz="1600" dirty="0" smtClean="0">
                <a:latin typeface="Arnhem Pro Bln" pitchFamily="50" charset="0"/>
              </a:rPr>
              <a:t>up </a:t>
            </a:r>
            <a:r>
              <a:rPr lang="en-US" sz="1600" dirty="0">
                <a:latin typeface="Arnhem Pro Bln" pitchFamily="50" charset="0"/>
              </a:rPr>
              <a:t>sharply (Y-o-Y) in Atlanta and Southeast</a:t>
            </a:r>
          </a:p>
        </p:txBody>
      </p:sp>
      <p:pic>
        <p:nvPicPr>
          <p:cNvPr id="14" name="Picture 3" descr="N:\Team-Marketing\Market Research\Templates\Market View Reports\Office\2013\Office 1Q_13\Atlanta_Office_L_282765.jpg"/>
          <p:cNvPicPr>
            <a:picLocks noChangeAspect="1" noChangeArrowheads="1"/>
          </p:cNvPicPr>
          <p:nvPr/>
        </p:nvPicPr>
        <p:blipFill>
          <a:blip r:embed="rId3" cstate="print"/>
          <a:srcRect/>
          <a:stretch>
            <a:fillRect/>
          </a:stretch>
        </p:blipFill>
        <p:spPr bwMode="auto">
          <a:xfrm>
            <a:off x="1038696" y="4222298"/>
            <a:ext cx="3789019" cy="2102303"/>
          </a:xfrm>
          <a:prstGeom prst="rect">
            <a:avLst/>
          </a:prstGeom>
          <a:noFill/>
        </p:spPr>
      </p:pic>
    </p:spTree>
    <p:extLst>
      <p:ext uri="{BB962C8B-B14F-4D97-AF65-F5344CB8AC3E}">
        <p14:creationId xmlns:p14="http://schemas.microsoft.com/office/powerpoint/2010/main" val="517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352" y="53975"/>
            <a:ext cx="7769225" cy="427039"/>
          </a:xfrm>
        </p:spPr>
        <p:txBody>
          <a:bodyPr/>
          <a:lstStyle/>
          <a:p>
            <a:r>
              <a:rPr lang="en-US" dirty="0">
                <a:latin typeface="Futura Bk BT" panose="020B0502020204020303" pitchFamily="34" charset="0"/>
              </a:rPr>
              <a:t>Atlanta Market Overview</a:t>
            </a:r>
          </a:p>
        </p:txBody>
      </p:sp>
      <p:sp>
        <p:nvSpPr>
          <p:cNvPr id="3" name="Rectangle 2"/>
          <p:cNvSpPr/>
          <p:nvPr/>
        </p:nvSpPr>
        <p:spPr>
          <a:xfrm>
            <a:off x="914403" y="762002"/>
            <a:ext cx="5800467" cy="2062103"/>
          </a:xfrm>
          <a:prstGeom prst="rect">
            <a:avLst/>
          </a:prstGeom>
        </p:spPr>
        <p:txBody>
          <a:bodyPr wrap="square">
            <a:spAutoFit/>
          </a:bodyPr>
          <a:lstStyle/>
          <a:p>
            <a:r>
              <a:rPr lang="en-US" sz="3200" b="1" kern="0" dirty="0" smtClean="0">
                <a:solidFill>
                  <a:srgbClr val="006B54"/>
                </a:solidFill>
                <a:latin typeface="Futura Bk BT" panose="020B0502020204020303" pitchFamily="34" charset="0"/>
                <a:cs typeface="Arial" pitchFamily="34" charset="0"/>
              </a:rPr>
              <a:t>Atlanta</a:t>
            </a:r>
          </a:p>
          <a:p>
            <a:r>
              <a:rPr lang="en-US" sz="2400" b="1" kern="0" dirty="0">
                <a:latin typeface="Futura Hv BT" panose="020B0702020204020204" pitchFamily="34" charset="0"/>
                <a:cs typeface="Arial" pitchFamily="34" charset="0"/>
              </a:rPr>
              <a:t>Office </a:t>
            </a:r>
            <a:r>
              <a:rPr lang="en-US" sz="2400" b="1" kern="0" dirty="0" smtClean="0">
                <a:latin typeface="Futura Hv BT" panose="020B0702020204020204" pitchFamily="34" charset="0"/>
                <a:cs typeface="Arial" pitchFamily="34" charset="0"/>
              </a:rPr>
              <a:t>–Improving Fundamentals</a:t>
            </a:r>
          </a:p>
          <a:p>
            <a:endParaRPr lang="en-US" sz="800" b="1" kern="0" dirty="0" smtClean="0">
              <a:latin typeface="Futura Hv BT" panose="020B0702020204020204" pitchFamily="34" charset="0"/>
              <a:cs typeface="Arial" pitchFamily="34" charset="0"/>
            </a:endParaRPr>
          </a:p>
          <a:p>
            <a:pPr lvl="0"/>
            <a:r>
              <a:rPr lang="en-US" sz="1600" dirty="0" smtClean="0">
                <a:solidFill>
                  <a:srgbClr val="000000"/>
                </a:solidFill>
                <a:latin typeface="Arnhem Pro Bln" pitchFamily="50" charset="0"/>
              </a:rPr>
              <a:t>Class A properties lead Atlanta office vacancy decreases while overall net absorption remains consistent quarter over quarter. </a:t>
            </a:r>
            <a:endParaRPr lang="en-US" sz="2400" b="1" kern="0" dirty="0" smtClean="0">
              <a:latin typeface="Futura Hv BT" panose="020B0702020204020204" pitchFamily="34" charset="0"/>
              <a:cs typeface="Arial" pitchFamily="34" charset="0"/>
            </a:endParaRPr>
          </a:p>
          <a:p>
            <a:endParaRPr lang="en-US" sz="1600" dirty="0" smtClean="0">
              <a:latin typeface="Arnhem Pro Bln" pitchFamily="50" charset="0"/>
            </a:endParaRPr>
          </a:p>
        </p:txBody>
      </p:sp>
      <p:pic>
        <p:nvPicPr>
          <p:cNvPr id="7170" name="Picture 2" descr="N:\Team-Research\Broker Requests\Cherry, John\2015-1-15_IPT Presentation\Georg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918" y="1023497"/>
            <a:ext cx="2209800" cy="2162175"/>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Connector 3"/>
          <p:cNvSpPr/>
          <p:nvPr/>
        </p:nvSpPr>
        <p:spPr>
          <a:xfrm>
            <a:off x="7289457" y="1453755"/>
            <a:ext cx="228600" cy="228600"/>
          </a:xfrm>
          <a:prstGeom prst="flowChartConnector">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9200" y="2560306"/>
            <a:ext cx="1500994" cy="299290"/>
          </a:xfrm>
          <a:prstGeom prst="rect">
            <a:avLst/>
          </a:prstGeom>
          <a:noFill/>
        </p:spPr>
        <p:txBody>
          <a:bodyPr wrap="square" lIns="113517" tIns="56758" rIns="113517" bIns="56758" rtlCol="0">
            <a:spAutoFit/>
          </a:bodyPr>
          <a:lstStyle/>
          <a:p>
            <a:pPr algn="ctr"/>
            <a:r>
              <a:rPr lang="en-US" sz="1200" b="0" dirty="0" smtClean="0">
                <a:latin typeface="+mn-lt"/>
              </a:rPr>
              <a:t>Sq. Ft. (millions)</a:t>
            </a:r>
          </a:p>
        </p:txBody>
      </p:sp>
      <p:graphicFrame>
        <p:nvGraphicFramePr>
          <p:cNvPr id="5" name="Object 4"/>
          <p:cNvGraphicFramePr>
            <a:graphicFrameLocks noChangeAspect="1"/>
          </p:cNvGraphicFramePr>
          <p:nvPr>
            <p:extLst>
              <p:ext uri="{D42A27DB-BD31-4B8C-83A1-F6EECF244321}">
                <p14:modId xmlns:p14="http://schemas.microsoft.com/office/powerpoint/2010/main" val="1675198441"/>
              </p:ext>
            </p:extLst>
          </p:nvPr>
        </p:nvGraphicFramePr>
        <p:xfrm>
          <a:off x="1143002" y="2838168"/>
          <a:ext cx="5948373" cy="3715033"/>
        </p:xfrm>
        <a:graphic>
          <a:graphicData uri="http://schemas.openxmlformats.org/presentationml/2006/ole">
            <mc:AlternateContent xmlns:mc="http://schemas.openxmlformats.org/markup-compatibility/2006">
              <mc:Choice xmlns:v="urn:schemas-microsoft-com:vml" Requires="v">
                <p:oleObj spid="_x0000_s15483" name="Worksheet" r:id="rId4" imgW="7305680" imgH="4562417" progId="Excel.Sheet.12">
                  <p:link updateAutomatic="1"/>
                </p:oleObj>
              </mc:Choice>
              <mc:Fallback>
                <p:oleObj name="Worksheet" r:id="rId4" imgW="7305680" imgH="4562417" progId="Excel.Sheet.12">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2" y="2838168"/>
                        <a:ext cx="5948373" cy="371503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271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352" y="53975"/>
            <a:ext cx="7769225" cy="427039"/>
          </a:xfrm>
        </p:spPr>
        <p:txBody>
          <a:bodyPr/>
          <a:lstStyle/>
          <a:p>
            <a:r>
              <a:rPr lang="en-US" dirty="0">
                <a:latin typeface="Futura Bk BT" panose="020B0502020204020303" pitchFamily="34" charset="0"/>
              </a:rPr>
              <a:t>Atlanta Market Overview</a:t>
            </a:r>
          </a:p>
        </p:txBody>
      </p:sp>
      <p:sp>
        <p:nvSpPr>
          <p:cNvPr id="3" name="Rectangle 2"/>
          <p:cNvSpPr/>
          <p:nvPr/>
        </p:nvSpPr>
        <p:spPr>
          <a:xfrm>
            <a:off x="914403" y="762002"/>
            <a:ext cx="5800467" cy="2062103"/>
          </a:xfrm>
          <a:prstGeom prst="rect">
            <a:avLst/>
          </a:prstGeom>
        </p:spPr>
        <p:txBody>
          <a:bodyPr wrap="square">
            <a:spAutoFit/>
          </a:bodyPr>
          <a:lstStyle/>
          <a:p>
            <a:r>
              <a:rPr lang="en-US" sz="3200" b="1" kern="0" dirty="0" smtClean="0">
                <a:solidFill>
                  <a:srgbClr val="006B54"/>
                </a:solidFill>
                <a:latin typeface="Futura Bk BT" panose="020B0502020204020303" pitchFamily="34" charset="0"/>
                <a:cs typeface="Arial" pitchFamily="34" charset="0"/>
              </a:rPr>
              <a:t>Atlanta</a:t>
            </a:r>
          </a:p>
          <a:p>
            <a:r>
              <a:rPr lang="en-US" sz="2400" b="1" kern="0" dirty="0">
                <a:latin typeface="Futura Hv BT" panose="020B0702020204020204" pitchFamily="34" charset="0"/>
                <a:cs typeface="Arial" pitchFamily="34" charset="0"/>
              </a:rPr>
              <a:t>Office </a:t>
            </a:r>
            <a:r>
              <a:rPr lang="en-US" sz="2400" b="1" kern="0" dirty="0" smtClean="0">
                <a:latin typeface="Futura Hv BT" panose="020B0702020204020204" pitchFamily="34" charset="0"/>
                <a:cs typeface="Arial" pitchFamily="34" charset="0"/>
              </a:rPr>
              <a:t>–Improving Fundamentals</a:t>
            </a:r>
          </a:p>
          <a:p>
            <a:endParaRPr lang="en-US" sz="800" b="1" kern="0" dirty="0" smtClean="0">
              <a:latin typeface="Futura Hv BT" panose="020B0702020204020204" pitchFamily="34" charset="0"/>
              <a:cs typeface="Arial" pitchFamily="34" charset="0"/>
            </a:endParaRPr>
          </a:p>
          <a:p>
            <a:pPr lvl="0"/>
            <a:r>
              <a:rPr lang="en-US" sz="1600" dirty="0" smtClean="0">
                <a:solidFill>
                  <a:srgbClr val="000000"/>
                </a:solidFill>
                <a:latin typeface="Arnhem Pro Bln" pitchFamily="50" charset="0"/>
              </a:rPr>
              <a:t>Core office absorption in the Buckhead, Central Perimeter, and Midtown submarkets has comprised the majority of leasing activity in the metro.</a:t>
            </a:r>
            <a:endParaRPr lang="en-US" sz="2400" b="1" kern="0" dirty="0" smtClean="0">
              <a:latin typeface="Futura Hv BT" panose="020B0702020204020204" pitchFamily="34" charset="0"/>
              <a:cs typeface="Arial" pitchFamily="34" charset="0"/>
            </a:endParaRPr>
          </a:p>
          <a:p>
            <a:endParaRPr lang="en-US" sz="1600" dirty="0" smtClean="0">
              <a:latin typeface="Arnhem Pro Bln" pitchFamily="50" charset="0"/>
            </a:endParaRPr>
          </a:p>
        </p:txBody>
      </p:sp>
      <p:pic>
        <p:nvPicPr>
          <p:cNvPr id="7170" name="Picture 2" descr="N:\Team-Research\Broker Requests\Cherry, John\2015-1-15_IPT Presentation\Georg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918" y="1023497"/>
            <a:ext cx="2209800" cy="2162175"/>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Connector 3"/>
          <p:cNvSpPr/>
          <p:nvPr/>
        </p:nvSpPr>
        <p:spPr>
          <a:xfrm>
            <a:off x="7289457" y="1453755"/>
            <a:ext cx="228600" cy="228600"/>
          </a:xfrm>
          <a:prstGeom prst="flowChartConnector">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07962052"/>
              </p:ext>
            </p:extLst>
          </p:nvPr>
        </p:nvGraphicFramePr>
        <p:xfrm>
          <a:off x="1219202" y="2667000"/>
          <a:ext cx="5870575" cy="3674459"/>
        </p:xfrm>
        <a:graphic>
          <a:graphicData uri="http://schemas.openxmlformats.org/presentationml/2006/ole">
            <mc:AlternateContent xmlns:mc="http://schemas.openxmlformats.org/markup-compatibility/2006">
              <mc:Choice xmlns:v="urn:schemas-microsoft-com:vml" Requires="v">
                <p:oleObj spid="_x0000_s16507" name="Worksheet" r:id="rId4" imgW="7286514" imgH="4562417" progId="Excel.Sheet.12">
                  <p:link updateAutomatic="1"/>
                </p:oleObj>
              </mc:Choice>
              <mc:Fallback>
                <p:oleObj name="Worksheet" r:id="rId4" imgW="7286514" imgH="4562417" progId="Excel.Sheet.12">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2" y="2667000"/>
                        <a:ext cx="5870575" cy="367445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3475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352" y="53975"/>
            <a:ext cx="7769225" cy="427039"/>
          </a:xfrm>
        </p:spPr>
        <p:txBody>
          <a:bodyPr/>
          <a:lstStyle/>
          <a:p>
            <a:r>
              <a:rPr lang="en-US" dirty="0">
                <a:latin typeface="Futura Bk BT" panose="020B0502020204020303" pitchFamily="34" charset="0"/>
              </a:rPr>
              <a:t>Atlanta Market Overview</a:t>
            </a:r>
          </a:p>
        </p:txBody>
      </p:sp>
      <p:sp>
        <p:nvSpPr>
          <p:cNvPr id="3" name="Rectangle 2"/>
          <p:cNvSpPr/>
          <p:nvPr/>
        </p:nvSpPr>
        <p:spPr>
          <a:xfrm>
            <a:off x="914403" y="762002"/>
            <a:ext cx="5800467" cy="2062103"/>
          </a:xfrm>
          <a:prstGeom prst="rect">
            <a:avLst/>
          </a:prstGeom>
        </p:spPr>
        <p:txBody>
          <a:bodyPr wrap="square">
            <a:spAutoFit/>
          </a:bodyPr>
          <a:lstStyle/>
          <a:p>
            <a:r>
              <a:rPr lang="en-US" sz="3200" b="1" kern="0" dirty="0" smtClean="0">
                <a:solidFill>
                  <a:srgbClr val="006B54"/>
                </a:solidFill>
                <a:latin typeface="Futura Bk BT" panose="020B0502020204020303" pitchFamily="34" charset="0"/>
                <a:cs typeface="Arial" pitchFamily="34" charset="0"/>
              </a:rPr>
              <a:t>Atlanta</a:t>
            </a:r>
          </a:p>
          <a:p>
            <a:r>
              <a:rPr lang="en-US" sz="2400" b="1" kern="0" dirty="0">
                <a:latin typeface="Futura Hv BT" panose="020B0702020204020204" pitchFamily="34" charset="0"/>
                <a:cs typeface="Arial" pitchFamily="34" charset="0"/>
              </a:rPr>
              <a:t>Office </a:t>
            </a:r>
            <a:r>
              <a:rPr lang="en-US" sz="2400" b="1" kern="0" dirty="0" smtClean="0">
                <a:latin typeface="Futura Hv BT" panose="020B0702020204020204" pitchFamily="34" charset="0"/>
                <a:cs typeface="Arial" pitchFamily="34" charset="0"/>
              </a:rPr>
              <a:t>–Improving Fundamentals</a:t>
            </a:r>
          </a:p>
          <a:p>
            <a:endParaRPr lang="en-US" sz="800" b="1" kern="0" dirty="0" smtClean="0">
              <a:latin typeface="Futura Hv BT" panose="020B0702020204020204" pitchFamily="34" charset="0"/>
              <a:cs typeface="Arial" pitchFamily="34" charset="0"/>
            </a:endParaRPr>
          </a:p>
          <a:p>
            <a:pPr lvl="0"/>
            <a:r>
              <a:rPr lang="en-US" sz="1600" dirty="0" smtClean="0">
                <a:solidFill>
                  <a:srgbClr val="000000"/>
                </a:solidFill>
                <a:latin typeface="Arnhem Pro Bln" pitchFamily="50" charset="0"/>
              </a:rPr>
              <a:t>Similar to vacancy rates, Class A properties lead Atlanta office rate increases which has pushed the overall rate into an upward trend even while Class B remains stagnant. </a:t>
            </a:r>
            <a:endParaRPr lang="en-US" sz="2400" b="1" kern="0" dirty="0" smtClean="0">
              <a:latin typeface="Futura Hv BT" panose="020B0702020204020204" pitchFamily="34" charset="0"/>
              <a:cs typeface="Arial" pitchFamily="34" charset="0"/>
            </a:endParaRPr>
          </a:p>
          <a:p>
            <a:endParaRPr lang="en-US" sz="1600" dirty="0" smtClean="0">
              <a:latin typeface="Arnhem Pro Bln" pitchFamily="50" charset="0"/>
            </a:endParaRPr>
          </a:p>
        </p:txBody>
      </p:sp>
      <p:pic>
        <p:nvPicPr>
          <p:cNvPr id="7170" name="Picture 2" descr="N:\Team-Research\Broker Requests\Cherry, John\2015-1-15_IPT Presentation\Georg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918" y="1023497"/>
            <a:ext cx="2209800" cy="2162175"/>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Connector 3"/>
          <p:cNvSpPr/>
          <p:nvPr/>
        </p:nvSpPr>
        <p:spPr>
          <a:xfrm>
            <a:off x="7289457" y="1453755"/>
            <a:ext cx="228600" cy="228600"/>
          </a:xfrm>
          <a:prstGeom prst="flowChartConnector">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27563355"/>
              </p:ext>
            </p:extLst>
          </p:nvPr>
        </p:nvGraphicFramePr>
        <p:xfrm>
          <a:off x="1066802" y="2667001"/>
          <a:ext cx="5967377" cy="3727449"/>
        </p:xfrm>
        <a:graphic>
          <a:graphicData uri="http://schemas.openxmlformats.org/presentationml/2006/ole">
            <mc:AlternateContent xmlns:mc="http://schemas.openxmlformats.org/markup-compatibility/2006">
              <mc:Choice xmlns:v="urn:schemas-microsoft-com:vml" Requires="v">
                <p:oleObj spid="_x0000_s17531" name="Worksheet" r:id="rId4" imgW="7305680" imgH="4562417" progId="Excel.Sheet.12">
                  <p:link updateAutomatic="1"/>
                </p:oleObj>
              </mc:Choice>
              <mc:Fallback>
                <p:oleObj name="Worksheet" r:id="rId4" imgW="7305680" imgH="4562417" progId="Excel.Sheet.12">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2" y="2667001"/>
                        <a:ext cx="5967377" cy="372744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4644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352" y="53975"/>
            <a:ext cx="7769225" cy="427039"/>
          </a:xfrm>
        </p:spPr>
        <p:txBody>
          <a:bodyPr/>
          <a:lstStyle/>
          <a:p>
            <a:r>
              <a:rPr lang="en-US" dirty="0">
                <a:latin typeface="Futura Bk BT" panose="020B0502020204020303" pitchFamily="34" charset="0"/>
              </a:rPr>
              <a:t>Atlanta Market Overview</a:t>
            </a:r>
          </a:p>
        </p:txBody>
      </p:sp>
      <p:sp>
        <p:nvSpPr>
          <p:cNvPr id="3" name="Rectangle 2"/>
          <p:cNvSpPr/>
          <p:nvPr/>
        </p:nvSpPr>
        <p:spPr>
          <a:xfrm>
            <a:off x="914403" y="762002"/>
            <a:ext cx="5800467" cy="2308324"/>
          </a:xfrm>
          <a:prstGeom prst="rect">
            <a:avLst/>
          </a:prstGeom>
        </p:spPr>
        <p:txBody>
          <a:bodyPr wrap="square">
            <a:spAutoFit/>
          </a:bodyPr>
          <a:lstStyle/>
          <a:p>
            <a:r>
              <a:rPr lang="en-US" sz="3200" b="1" kern="0" dirty="0" smtClean="0">
                <a:solidFill>
                  <a:srgbClr val="006B54"/>
                </a:solidFill>
                <a:latin typeface="Futura Bk BT" panose="020B0502020204020303" pitchFamily="34" charset="0"/>
                <a:cs typeface="Arial" pitchFamily="34" charset="0"/>
              </a:rPr>
              <a:t>Atlanta</a:t>
            </a:r>
          </a:p>
          <a:p>
            <a:r>
              <a:rPr lang="en-US" sz="2400" b="1" kern="0" dirty="0">
                <a:latin typeface="Futura Hv BT" panose="020B0702020204020204" pitchFamily="34" charset="0"/>
                <a:cs typeface="Arial" pitchFamily="34" charset="0"/>
              </a:rPr>
              <a:t>Office </a:t>
            </a:r>
            <a:r>
              <a:rPr lang="en-US" sz="2400" b="1" kern="0" dirty="0" smtClean="0">
                <a:latin typeface="Futura Hv BT" panose="020B0702020204020204" pitchFamily="34" charset="0"/>
                <a:cs typeface="Arial" pitchFamily="34" charset="0"/>
              </a:rPr>
              <a:t>– A Bargain Nationally</a:t>
            </a:r>
          </a:p>
          <a:p>
            <a:endParaRPr lang="en-US" sz="800" b="1" kern="0" dirty="0" smtClean="0">
              <a:latin typeface="Futura Hv BT" panose="020B0702020204020204" pitchFamily="34" charset="0"/>
              <a:cs typeface="Arial" pitchFamily="34" charset="0"/>
            </a:endParaRPr>
          </a:p>
          <a:p>
            <a:pPr lvl="0"/>
            <a:r>
              <a:rPr lang="en-US" sz="1600" dirty="0" smtClean="0">
                <a:solidFill>
                  <a:srgbClr val="000000"/>
                </a:solidFill>
                <a:latin typeface="Arnhem Pro Bln" pitchFamily="50" charset="0"/>
              </a:rPr>
              <a:t>The recent </a:t>
            </a:r>
            <a:r>
              <a:rPr lang="en-US" sz="1600" dirty="0">
                <a:solidFill>
                  <a:srgbClr val="000000"/>
                </a:solidFill>
                <a:latin typeface="Arnhem Pro Bln" pitchFamily="50" charset="0"/>
              </a:rPr>
              <a:t>rate of Class A rental increases in CBD markets in Dallas, Manhattan and San Francisco span anywhere between 33% and 110%. A Class A tenant in downtown San Francisco that signed a lease for $43 per square foot in 2010 could be faced with a whopping $71 renewal rate today.</a:t>
            </a:r>
            <a:endParaRPr lang="en-US" sz="1600" dirty="0" smtClean="0">
              <a:latin typeface="Arnhem Pro Bln" pitchFamily="50" charset="0"/>
            </a:endParaRPr>
          </a:p>
        </p:txBody>
      </p:sp>
      <p:pic>
        <p:nvPicPr>
          <p:cNvPr id="7170" name="Picture 2" descr="N:\Team-Research\Broker Requests\Cherry, John\2015-1-15_IPT Presentation\Georg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918" y="1023497"/>
            <a:ext cx="2209800" cy="2162175"/>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Connector 3"/>
          <p:cNvSpPr/>
          <p:nvPr/>
        </p:nvSpPr>
        <p:spPr>
          <a:xfrm>
            <a:off x="7289457" y="1453755"/>
            <a:ext cx="228600" cy="228600"/>
          </a:xfrm>
          <a:prstGeom prst="flowChartConnector">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98901"/>
            <a:ext cx="5377080" cy="3454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78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352" y="53975"/>
            <a:ext cx="7769225" cy="427039"/>
          </a:xfrm>
        </p:spPr>
        <p:txBody>
          <a:bodyPr/>
          <a:lstStyle/>
          <a:p>
            <a:r>
              <a:rPr lang="en-US" dirty="0">
                <a:latin typeface="Futura Bk BT" panose="020B0502020204020303" pitchFamily="34" charset="0"/>
              </a:rPr>
              <a:t>Atlanta Market Overview</a:t>
            </a:r>
          </a:p>
        </p:txBody>
      </p:sp>
      <p:sp>
        <p:nvSpPr>
          <p:cNvPr id="3" name="Rectangle 2"/>
          <p:cNvSpPr/>
          <p:nvPr/>
        </p:nvSpPr>
        <p:spPr>
          <a:xfrm>
            <a:off x="914403" y="762002"/>
            <a:ext cx="5800467" cy="2062103"/>
          </a:xfrm>
          <a:prstGeom prst="rect">
            <a:avLst/>
          </a:prstGeom>
        </p:spPr>
        <p:txBody>
          <a:bodyPr wrap="square">
            <a:spAutoFit/>
          </a:bodyPr>
          <a:lstStyle/>
          <a:p>
            <a:r>
              <a:rPr lang="en-US" sz="3200" b="1" kern="0" dirty="0" smtClean="0">
                <a:solidFill>
                  <a:srgbClr val="006B54"/>
                </a:solidFill>
                <a:latin typeface="Futura Bk BT" panose="020B0502020204020303" pitchFamily="34" charset="0"/>
                <a:cs typeface="Arial" pitchFamily="34" charset="0"/>
              </a:rPr>
              <a:t>Atlanta</a:t>
            </a:r>
          </a:p>
          <a:p>
            <a:r>
              <a:rPr lang="en-US" sz="2400" b="1" kern="0" dirty="0">
                <a:latin typeface="Futura Hv BT" panose="020B0702020204020204" pitchFamily="34" charset="0"/>
                <a:cs typeface="Arial" pitchFamily="34" charset="0"/>
              </a:rPr>
              <a:t>Office </a:t>
            </a:r>
            <a:r>
              <a:rPr lang="en-US" sz="2400" b="1" kern="0" dirty="0" smtClean="0">
                <a:latin typeface="Futura Hv BT" panose="020B0702020204020204" pitchFamily="34" charset="0"/>
                <a:cs typeface="Arial" pitchFamily="34" charset="0"/>
              </a:rPr>
              <a:t>–Limited New Development</a:t>
            </a:r>
          </a:p>
          <a:p>
            <a:endParaRPr lang="en-US" sz="800" b="1" kern="0" dirty="0" smtClean="0">
              <a:latin typeface="Futura Hv BT" panose="020B0702020204020204" pitchFamily="34" charset="0"/>
              <a:cs typeface="Arial" pitchFamily="34" charset="0"/>
            </a:endParaRPr>
          </a:p>
          <a:p>
            <a:pPr lvl="0"/>
            <a:r>
              <a:rPr lang="en-US" sz="1600" dirty="0" smtClean="0">
                <a:solidFill>
                  <a:srgbClr val="000000"/>
                </a:solidFill>
                <a:latin typeface="Arnhem Pro Bln" pitchFamily="50" charset="0"/>
              </a:rPr>
              <a:t>As vacancy rates still have more runway to go before reaching 10%, there is limited new development occurring. The city is on the cusp of a new development cycle. </a:t>
            </a:r>
            <a:endParaRPr lang="en-US" sz="2400" b="1" kern="0" dirty="0" smtClean="0">
              <a:latin typeface="Futura Hv BT" panose="020B0702020204020204" pitchFamily="34" charset="0"/>
              <a:cs typeface="Arial" pitchFamily="34" charset="0"/>
            </a:endParaRPr>
          </a:p>
          <a:p>
            <a:endParaRPr lang="en-US" sz="1600" dirty="0" smtClean="0">
              <a:latin typeface="Arnhem Pro Bln" pitchFamily="50" charset="0"/>
            </a:endParaRPr>
          </a:p>
        </p:txBody>
      </p:sp>
      <p:pic>
        <p:nvPicPr>
          <p:cNvPr id="7170" name="Picture 2" descr="N:\Team-Research\Broker Requests\Cherry, John\2015-1-15_IPT Presentation\Georg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918" y="1023497"/>
            <a:ext cx="2209800" cy="2162175"/>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Connector 3"/>
          <p:cNvSpPr/>
          <p:nvPr/>
        </p:nvSpPr>
        <p:spPr>
          <a:xfrm>
            <a:off x="7289457" y="1453755"/>
            <a:ext cx="228600" cy="228600"/>
          </a:xfrm>
          <a:prstGeom prst="flowChartConnector">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95402" y="2674458"/>
            <a:ext cx="1434319" cy="299290"/>
          </a:xfrm>
          <a:prstGeom prst="rect">
            <a:avLst/>
          </a:prstGeom>
          <a:noFill/>
        </p:spPr>
        <p:txBody>
          <a:bodyPr wrap="square" lIns="113517" tIns="56758" rIns="113517" bIns="56758" rtlCol="0">
            <a:spAutoFit/>
          </a:bodyPr>
          <a:lstStyle/>
          <a:p>
            <a:pPr algn="ctr"/>
            <a:r>
              <a:rPr lang="en-US" sz="1200" b="0" dirty="0" smtClean="0">
                <a:latin typeface="+mn-lt"/>
              </a:rPr>
              <a:t>Sq. Ft. (millions)</a:t>
            </a:r>
          </a:p>
        </p:txBody>
      </p:sp>
      <p:sp>
        <p:nvSpPr>
          <p:cNvPr id="9" name="TextBox 8"/>
          <p:cNvSpPr txBox="1"/>
          <p:nvPr/>
        </p:nvSpPr>
        <p:spPr>
          <a:xfrm>
            <a:off x="7162802" y="3770057"/>
            <a:ext cx="1750025" cy="1323439"/>
          </a:xfrm>
          <a:prstGeom prst="rect">
            <a:avLst/>
          </a:prstGeom>
          <a:solidFill>
            <a:schemeClr val="accent1">
              <a:lumMod val="20000"/>
              <a:lumOff val="80000"/>
            </a:schemeClr>
          </a:solidFill>
        </p:spPr>
        <p:txBody>
          <a:bodyPr wrap="square" rtlCol="0">
            <a:spAutoFit/>
          </a:bodyPr>
          <a:lstStyle/>
          <a:p>
            <a:r>
              <a:rPr lang="en-US" sz="1600" dirty="0" smtClean="0">
                <a:latin typeface="Arnhem Pro Bln" pitchFamily="50" charset="0"/>
              </a:rPr>
              <a:t>Three Alliance in Buckhead will add 500k sq. ft. once complete in 2016.</a:t>
            </a:r>
          </a:p>
        </p:txBody>
      </p:sp>
      <p:graphicFrame>
        <p:nvGraphicFramePr>
          <p:cNvPr id="6" name="Object 5"/>
          <p:cNvGraphicFramePr>
            <a:graphicFrameLocks noChangeAspect="1"/>
          </p:cNvGraphicFramePr>
          <p:nvPr>
            <p:extLst>
              <p:ext uri="{D42A27DB-BD31-4B8C-83A1-F6EECF244321}">
                <p14:modId xmlns:p14="http://schemas.microsoft.com/office/powerpoint/2010/main" val="2918164784"/>
              </p:ext>
            </p:extLst>
          </p:nvPr>
        </p:nvGraphicFramePr>
        <p:xfrm>
          <a:off x="1295402" y="2973748"/>
          <a:ext cx="5678487" cy="3556016"/>
        </p:xfrm>
        <a:graphic>
          <a:graphicData uri="http://schemas.openxmlformats.org/presentationml/2006/ole">
            <mc:AlternateContent xmlns:mc="http://schemas.openxmlformats.org/markup-compatibility/2006">
              <mc:Choice xmlns:v="urn:schemas-microsoft-com:vml" Requires="v">
                <p:oleObj spid="_x0000_s18555" name="Worksheet" r:id="rId4" imgW="7286514" imgH="4562417" progId="Excel.Sheet.12">
                  <p:link updateAutomatic="1"/>
                </p:oleObj>
              </mc:Choice>
              <mc:Fallback>
                <p:oleObj name="Worksheet" r:id="rId4" imgW="7286514" imgH="4562417" progId="Excel.Sheet.12">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2" y="2973748"/>
                        <a:ext cx="5678487" cy="355601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45530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352" y="53975"/>
            <a:ext cx="7769225" cy="427039"/>
          </a:xfrm>
        </p:spPr>
        <p:txBody>
          <a:bodyPr/>
          <a:lstStyle/>
          <a:p>
            <a:r>
              <a:rPr lang="en-US" dirty="0">
                <a:latin typeface="Futura Bk BT" panose="020B0502020204020303" pitchFamily="34" charset="0"/>
              </a:rPr>
              <a:t>Atlanta Market Overview</a:t>
            </a:r>
          </a:p>
        </p:txBody>
      </p:sp>
      <p:sp>
        <p:nvSpPr>
          <p:cNvPr id="3" name="Rectangle 2"/>
          <p:cNvSpPr/>
          <p:nvPr/>
        </p:nvSpPr>
        <p:spPr>
          <a:xfrm>
            <a:off x="914403" y="762000"/>
            <a:ext cx="5800467" cy="2308324"/>
          </a:xfrm>
          <a:prstGeom prst="rect">
            <a:avLst/>
          </a:prstGeom>
        </p:spPr>
        <p:txBody>
          <a:bodyPr wrap="square">
            <a:spAutoFit/>
          </a:bodyPr>
          <a:lstStyle/>
          <a:p>
            <a:r>
              <a:rPr lang="en-US" sz="3200" b="1" kern="0" dirty="0" smtClean="0">
                <a:solidFill>
                  <a:srgbClr val="006B54"/>
                </a:solidFill>
                <a:latin typeface="Futura Bk BT" panose="020B0502020204020303" pitchFamily="34" charset="0"/>
                <a:cs typeface="Arial" pitchFamily="34" charset="0"/>
              </a:rPr>
              <a:t>Atlanta</a:t>
            </a:r>
          </a:p>
          <a:p>
            <a:r>
              <a:rPr lang="en-US" sz="2400" b="1" kern="0" dirty="0">
                <a:latin typeface="Futura Hv BT" panose="020B0702020204020204" pitchFamily="34" charset="0"/>
                <a:cs typeface="Arial" pitchFamily="34" charset="0"/>
              </a:rPr>
              <a:t>Office </a:t>
            </a:r>
            <a:r>
              <a:rPr lang="en-US" sz="2400" b="1" kern="0" dirty="0" smtClean="0">
                <a:latin typeface="Futura Hv BT" panose="020B0702020204020204" pitchFamily="34" charset="0"/>
                <a:cs typeface="Arial" pitchFamily="34" charset="0"/>
              </a:rPr>
              <a:t>–Investment Trending Upward</a:t>
            </a:r>
          </a:p>
          <a:p>
            <a:endParaRPr lang="en-US" sz="800" b="1" kern="0" dirty="0" smtClean="0">
              <a:latin typeface="Futura Hv BT" panose="020B0702020204020204" pitchFamily="34" charset="0"/>
              <a:cs typeface="Arial" pitchFamily="34" charset="0"/>
            </a:endParaRPr>
          </a:p>
          <a:p>
            <a:pPr lvl="0"/>
            <a:r>
              <a:rPr lang="en-US" sz="1600" dirty="0" smtClean="0">
                <a:solidFill>
                  <a:srgbClr val="000000"/>
                </a:solidFill>
                <a:latin typeface="Arnhem Pro Bln" pitchFamily="50" charset="0"/>
              </a:rPr>
              <a:t>Office sales volume has taken off since mid-2012 as sidelined capital returned to the Atlanta metro. Cap rates have also seen compression as there is little available Class A product available for acquisition. </a:t>
            </a:r>
            <a:endParaRPr lang="en-US" sz="2400" b="1" kern="0" dirty="0" smtClean="0">
              <a:latin typeface="Futura Hv BT" panose="020B0702020204020204" pitchFamily="34" charset="0"/>
              <a:cs typeface="Arial" pitchFamily="34" charset="0"/>
            </a:endParaRPr>
          </a:p>
          <a:p>
            <a:endParaRPr lang="en-US" sz="1600" dirty="0" smtClean="0">
              <a:latin typeface="Arnhem Pro Bln" pitchFamily="50" charset="0"/>
            </a:endParaRPr>
          </a:p>
        </p:txBody>
      </p:sp>
      <p:pic>
        <p:nvPicPr>
          <p:cNvPr id="7170" name="Picture 2" descr="N:\Team-Research\Broker Requests\Cherry, John\2015-1-15_IPT Presentation\Georg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918" y="1023497"/>
            <a:ext cx="2209800" cy="2162175"/>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Connector 3"/>
          <p:cNvSpPr/>
          <p:nvPr/>
        </p:nvSpPr>
        <p:spPr>
          <a:xfrm>
            <a:off x="7289457" y="1453755"/>
            <a:ext cx="228600" cy="228600"/>
          </a:xfrm>
          <a:prstGeom prst="flowChartConnector">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95402" y="2824910"/>
            <a:ext cx="1434319" cy="299290"/>
          </a:xfrm>
          <a:prstGeom prst="rect">
            <a:avLst/>
          </a:prstGeom>
          <a:noFill/>
        </p:spPr>
        <p:txBody>
          <a:bodyPr wrap="square" lIns="113517" tIns="56758" rIns="113517" bIns="56758" rtlCol="0">
            <a:spAutoFit/>
          </a:bodyPr>
          <a:lstStyle/>
          <a:p>
            <a:pPr algn="ctr"/>
            <a:r>
              <a:rPr lang="en-US" sz="1200" b="0" dirty="0" smtClean="0">
                <a:latin typeface="+mn-lt"/>
              </a:rPr>
              <a:t>Sq. Ft. (millions)</a:t>
            </a:r>
          </a:p>
        </p:txBody>
      </p:sp>
      <p:sp>
        <p:nvSpPr>
          <p:cNvPr id="9" name="TextBox 8"/>
          <p:cNvSpPr txBox="1"/>
          <p:nvPr/>
        </p:nvSpPr>
        <p:spPr>
          <a:xfrm>
            <a:off x="7162802" y="3770055"/>
            <a:ext cx="1750025" cy="1569660"/>
          </a:xfrm>
          <a:prstGeom prst="rect">
            <a:avLst/>
          </a:prstGeom>
          <a:solidFill>
            <a:schemeClr val="accent1">
              <a:lumMod val="20000"/>
              <a:lumOff val="80000"/>
            </a:schemeClr>
          </a:solidFill>
        </p:spPr>
        <p:txBody>
          <a:bodyPr wrap="square" rtlCol="0">
            <a:spAutoFit/>
          </a:bodyPr>
          <a:lstStyle/>
          <a:p>
            <a:r>
              <a:rPr lang="en-US" sz="1600" dirty="0" smtClean="0">
                <a:latin typeface="Arnhem Pro Bln" pitchFamily="50" charset="0"/>
              </a:rPr>
              <a:t>Class-A, core submarket assets have become in higher demand over the past 24 month period.</a:t>
            </a:r>
          </a:p>
        </p:txBody>
      </p:sp>
      <p:graphicFrame>
        <p:nvGraphicFramePr>
          <p:cNvPr id="5" name="Object 4"/>
          <p:cNvGraphicFramePr>
            <a:graphicFrameLocks noChangeAspect="1"/>
          </p:cNvGraphicFramePr>
          <p:nvPr>
            <p:extLst>
              <p:ext uri="{D42A27DB-BD31-4B8C-83A1-F6EECF244321}">
                <p14:modId xmlns:p14="http://schemas.microsoft.com/office/powerpoint/2010/main" val="2227883770"/>
              </p:ext>
            </p:extLst>
          </p:nvPr>
        </p:nvGraphicFramePr>
        <p:xfrm>
          <a:off x="1295401" y="3124202"/>
          <a:ext cx="5638800" cy="3522207"/>
        </p:xfrm>
        <a:graphic>
          <a:graphicData uri="http://schemas.openxmlformats.org/presentationml/2006/ole">
            <mc:AlternateContent xmlns:mc="http://schemas.openxmlformats.org/markup-compatibility/2006">
              <mc:Choice xmlns:v="urn:schemas-microsoft-com:vml" Requires="v">
                <p:oleObj spid="_x0000_s19580" name="Worksheet" r:id="rId4" imgW="7305680" imgH="4562417" progId="Excel.Sheet.12">
                  <p:link updateAutomatic="1"/>
                </p:oleObj>
              </mc:Choice>
              <mc:Fallback>
                <p:oleObj name="Worksheet" r:id="rId4" imgW="7305680" imgH="4562417" progId="Excel.Sheet.12">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1" y="3124202"/>
                        <a:ext cx="5638800" cy="352220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475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Atlanta Market Overview</a:t>
            </a:r>
            <a:endParaRPr lang="en-US" dirty="0">
              <a:latin typeface="Futura Bk BT" panose="020B0502020204020303" pitchFamily="34" charset="0"/>
            </a:endParaRPr>
          </a:p>
        </p:txBody>
      </p:sp>
      <p:sp>
        <p:nvSpPr>
          <p:cNvPr id="3" name="Rectangle 2"/>
          <p:cNvSpPr/>
          <p:nvPr/>
        </p:nvSpPr>
        <p:spPr>
          <a:xfrm>
            <a:off x="914403" y="762002"/>
            <a:ext cx="5800467" cy="1323439"/>
          </a:xfrm>
          <a:prstGeom prst="rect">
            <a:avLst/>
          </a:prstGeom>
        </p:spPr>
        <p:txBody>
          <a:bodyPr wrap="square">
            <a:spAutoFit/>
          </a:bodyPr>
          <a:lstStyle/>
          <a:p>
            <a:r>
              <a:rPr lang="en-US" sz="3200" b="1" kern="0" dirty="0" smtClean="0">
                <a:solidFill>
                  <a:srgbClr val="006B54"/>
                </a:solidFill>
                <a:latin typeface="Futura Bk BT" panose="020B0502020204020303" pitchFamily="34" charset="0"/>
                <a:cs typeface="Arial" pitchFamily="34" charset="0"/>
              </a:rPr>
              <a:t>Atlanta</a:t>
            </a:r>
          </a:p>
          <a:p>
            <a:r>
              <a:rPr lang="en-US" sz="2400" b="1" kern="0" dirty="0" smtClean="0">
                <a:latin typeface="Futura Hv BT" panose="020B0702020204020204" pitchFamily="34" charset="0"/>
                <a:cs typeface="Arial" pitchFamily="34" charset="0"/>
              </a:rPr>
              <a:t>Recent Office Headlines</a:t>
            </a:r>
          </a:p>
          <a:p>
            <a:endParaRPr lang="en-US" sz="800" b="1" kern="0" dirty="0" smtClean="0">
              <a:latin typeface="Futura Hv BT" panose="020B0702020204020204" pitchFamily="34" charset="0"/>
              <a:cs typeface="Arial" pitchFamily="34" charset="0"/>
            </a:endParaRPr>
          </a:p>
          <a:p>
            <a:endParaRPr lang="en-US" sz="1600" dirty="0" smtClean="0">
              <a:latin typeface="Arnhem Pro Bln" pitchFamily="50" charset="0"/>
            </a:endParaRPr>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1981200"/>
            <a:ext cx="7010400" cy="15043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3810001"/>
            <a:ext cx="5857875" cy="2047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8133" name="Picture 5"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805364"/>
            <a:ext cx="1371600" cy="1828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8138" y="3299868"/>
            <a:ext cx="4419600" cy="15054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47371195"/>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Types of Office Buildings</a:t>
            </a:r>
            <a:endParaRPr lang="en-US" dirty="0">
              <a:latin typeface="Futura Bk BT" panose="020B0502020204020303" pitchFamily="34" charset="0"/>
            </a:endParaRPr>
          </a:p>
        </p:txBody>
      </p:sp>
      <p:sp>
        <p:nvSpPr>
          <p:cNvPr id="3" name="Content Placeholder 2"/>
          <p:cNvSpPr>
            <a:spLocks noGrp="1"/>
          </p:cNvSpPr>
          <p:nvPr>
            <p:ph idx="1"/>
          </p:nvPr>
        </p:nvSpPr>
        <p:spPr>
          <a:xfrm>
            <a:off x="1022353" y="928688"/>
            <a:ext cx="4159249" cy="5319712"/>
          </a:xfrm>
        </p:spPr>
        <p:txBody>
          <a:bodyPr/>
          <a:lstStyle/>
          <a:p>
            <a:pPr marL="0" indent="0">
              <a:lnSpc>
                <a:spcPct val="110000"/>
              </a:lnSpc>
              <a:spcBef>
                <a:spcPts val="1500"/>
              </a:spcBef>
              <a:spcAft>
                <a:spcPts val="0"/>
              </a:spcAft>
              <a:buNone/>
            </a:pPr>
            <a:r>
              <a:rPr lang="en-US" altLang="zh-TW" sz="2000" b="1" kern="1400" cap="all" dirty="0" smtClean="0">
                <a:solidFill>
                  <a:srgbClr val="006A4D"/>
                </a:solidFill>
                <a:latin typeface="Futura Hv BT"/>
              </a:rPr>
              <a:t>Type of Building:</a:t>
            </a:r>
            <a:endParaRPr lang="en-US" altLang="zh-TW" sz="2000" b="1" kern="1400" cap="all" dirty="0">
              <a:solidFill>
                <a:srgbClr val="006A4D"/>
              </a:solidFill>
              <a:latin typeface="Futura Hv BT"/>
            </a:endParaRPr>
          </a:p>
          <a:p>
            <a:pPr>
              <a:lnSpc>
                <a:spcPct val="110000"/>
              </a:lnSpc>
              <a:spcBef>
                <a:spcPts val="600"/>
              </a:spcBef>
              <a:spcAft>
                <a:spcPts val="600"/>
              </a:spcAft>
            </a:pPr>
            <a:r>
              <a:rPr lang="en-US" altLang="zh-TW" sz="2000" b="1" dirty="0" smtClean="0">
                <a:latin typeface="Futura Bk BT" panose="020B0502020204020303" pitchFamily="34" charset="0"/>
                <a:ea typeface="PMingLiU" pitchFamily="18" charset="-120"/>
              </a:rPr>
              <a:t>CBD</a:t>
            </a:r>
          </a:p>
          <a:p>
            <a:pPr>
              <a:lnSpc>
                <a:spcPct val="110000"/>
              </a:lnSpc>
              <a:spcBef>
                <a:spcPts val="600"/>
              </a:spcBef>
              <a:spcAft>
                <a:spcPts val="600"/>
              </a:spcAft>
            </a:pPr>
            <a:r>
              <a:rPr lang="en-US" altLang="zh-TW" sz="2000" b="1" dirty="0" smtClean="0">
                <a:latin typeface="Futura Bk BT" panose="020B0502020204020303" pitchFamily="34" charset="0"/>
                <a:ea typeface="PMingLiU" pitchFamily="18" charset="-120"/>
              </a:rPr>
              <a:t>Corporate</a:t>
            </a:r>
          </a:p>
          <a:p>
            <a:pPr>
              <a:lnSpc>
                <a:spcPct val="110000"/>
              </a:lnSpc>
              <a:spcBef>
                <a:spcPts val="600"/>
              </a:spcBef>
              <a:spcAft>
                <a:spcPts val="600"/>
              </a:spcAft>
            </a:pPr>
            <a:r>
              <a:rPr lang="en-US" altLang="zh-TW" sz="2000" b="1" dirty="0" smtClean="0">
                <a:latin typeface="Futura Bk BT" panose="020B0502020204020303" pitchFamily="34" charset="0"/>
                <a:ea typeface="PMingLiU" pitchFamily="18" charset="-120"/>
              </a:rPr>
              <a:t>Multi-tenant; Suburban</a:t>
            </a:r>
          </a:p>
          <a:p>
            <a:pPr>
              <a:lnSpc>
                <a:spcPct val="110000"/>
              </a:lnSpc>
              <a:spcBef>
                <a:spcPts val="600"/>
              </a:spcBef>
              <a:spcAft>
                <a:spcPts val="600"/>
              </a:spcAft>
            </a:pPr>
            <a:r>
              <a:rPr lang="en-US" sz="2000" b="1" dirty="0" smtClean="0">
                <a:latin typeface="Futura Bk BT" panose="020B0502020204020303" pitchFamily="34" charset="0"/>
                <a:ea typeface="PMingLiU" pitchFamily="18" charset="-120"/>
              </a:rPr>
              <a:t>Government</a:t>
            </a:r>
          </a:p>
          <a:p>
            <a:pPr>
              <a:lnSpc>
                <a:spcPct val="110000"/>
              </a:lnSpc>
              <a:spcBef>
                <a:spcPts val="600"/>
              </a:spcBef>
              <a:spcAft>
                <a:spcPts val="600"/>
              </a:spcAft>
            </a:pPr>
            <a:r>
              <a:rPr lang="en-US" sz="2000" b="1" dirty="0" smtClean="0">
                <a:latin typeface="Futura Bk BT" panose="020B0502020204020303" pitchFamily="34" charset="0"/>
                <a:ea typeface="PMingLiU" pitchFamily="18" charset="-120"/>
              </a:rPr>
              <a:t>Medical (MOB)</a:t>
            </a:r>
          </a:p>
          <a:p>
            <a:pPr>
              <a:lnSpc>
                <a:spcPct val="110000"/>
              </a:lnSpc>
              <a:spcBef>
                <a:spcPts val="600"/>
              </a:spcBef>
              <a:spcAft>
                <a:spcPts val="600"/>
              </a:spcAft>
            </a:pPr>
            <a:r>
              <a:rPr lang="en-US" sz="2000" b="1" dirty="0" smtClean="0">
                <a:latin typeface="Futura Bk BT" panose="020B0502020204020303" pitchFamily="34" charset="0"/>
                <a:ea typeface="PMingLiU" pitchFamily="18" charset="-120"/>
              </a:rPr>
              <a:t>Owner Occupied</a:t>
            </a:r>
          </a:p>
          <a:p>
            <a:pPr>
              <a:lnSpc>
                <a:spcPct val="110000"/>
              </a:lnSpc>
              <a:spcBef>
                <a:spcPts val="600"/>
              </a:spcBef>
              <a:spcAft>
                <a:spcPts val="600"/>
              </a:spcAft>
            </a:pPr>
            <a:r>
              <a:rPr lang="en-US" sz="2000" b="1" dirty="0" smtClean="0">
                <a:latin typeface="Futura Bk BT" panose="020B0502020204020303" pitchFamily="34" charset="0"/>
                <a:ea typeface="PMingLiU" pitchFamily="18" charset="-120"/>
              </a:rPr>
              <a:t>Single Purpose</a:t>
            </a:r>
          </a:p>
          <a:p>
            <a:pPr>
              <a:lnSpc>
                <a:spcPct val="110000"/>
              </a:lnSpc>
              <a:spcBef>
                <a:spcPts val="600"/>
              </a:spcBef>
              <a:spcAft>
                <a:spcPts val="600"/>
              </a:spcAft>
            </a:pPr>
            <a:r>
              <a:rPr lang="en-US" sz="2000" b="1" dirty="0" smtClean="0">
                <a:latin typeface="Futura Bk BT" panose="020B0502020204020303" pitchFamily="34" charset="0"/>
                <a:ea typeface="PMingLiU" pitchFamily="18" charset="-120"/>
              </a:rPr>
              <a:t>Build to Suit</a:t>
            </a:r>
            <a:endParaRPr lang="en-US" sz="2000" b="1" dirty="0">
              <a:latin typeface="Futura Bk BT" panose="020B0502020204020303" pitchFamily="34" charset="0"/>
              <a:ea typeface="PMingLiU" pitchFamily="18" charset="-120"/>
            </a:endParaRPr>
          </a:p>
          <a:p>
            <a:pPr>
              <a:lnSpc>
                <a:spcPct val="110000"/>
              </a:lnSpc>
              <a:spcBef>
                <a:spcPts val="600"/>
              </a:spcBef>
              <a:spcAft>
                <a:spcPts val="600"/>
              </a:spcAft>
            </a:pPr>
            <a:r>
              <a:rPr lang="en-US" sz="2000" b="1" dirty="0">
                <a:latin typeface="Futura Bk BT" panose="020B0502020204020303" pitchFamily="34" charset="0"/>
                <a:ea typeface="PMingLiU" pitchFamily="18" charset="-120"/>
              </a:rPr>
              <a:t>Single Tenant, NNN Lease</a:t>
            </a:r>
          </a:p>
          <a:p>
            <a:pPr>
              <a:lnSpc>
                <a:spcPct val="110000"/>
              </a:lnSpc>
              <a:spcBef>
                <a:spcPts val="600"/>
              </a:spcBef>
              <a:spcAft>
                <a:spcPts val="600"/>
              </a:spcAft>
            </a:pPr>
            <a:r>
              <a:rPr lang="en-US" sz="2000" b="1" dirty="0">
                <a:latin typeface="Futura Bk BT" panose="020B0502020204020303" pitchFamily="34" charset="0"/>
                <a:ea typeface="PMingLiU" pitchFamily="18" charset="-120"/>
              </a:rPr>
              <a:t>Financial/Banks</a:t>
            </a:r>
          </a:p>
          <a:p>
            <a:pPr>
              <a:lnSpc>
                <a:spcPct val="110000"/>
              </a:lnSpc>
              <a:spcBef>
                <a:spcPts val="600"/>
              </a:spcBef>
              <a:spcAft>
                <a:spcPts val="600"/>
              </a:spcAft>
            </a:pPr>
            <a:endParaRPr lang="en-US" dirty="0"/>
          </a:p>
        </p:txBody>
      </p:sp>
      <p:sp>
        <p:nvSpPr>
          <p:cNvPr id="4" name="Content Placeholder 2"/>
          <p:cNvSpPr txBox="1">
            <a:spLocks/>
          </p:cNvSpPr>
          <p:nvPr/>
        </p:nvSpPr>
        <p:spPr bwMode="auto">
          <a:xfrm>
            <a:off x="4495802" y="928688"/>
            <a:ext cx="4616449" cy="5319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8600" indent="-228600" algn="l" rtl="0" fontAlgn="base">
              <a:spcBef>
                <a:spcPct val="25000"/>
              </a:spcBef>
              <a:spcAft>
                <a:spcPct val="0"/>
              </a:spcAft>
              <a:buClr>
                <a:srgbClr val="69BE28"/>
              </a:buClr>
              <a:buFont typeface="Wingdings" pitchFamily="2" charset="2"/>
              <a:buChar char="§"/>
              <a:defRPr sz="2400">
                <a:solidFill>
                  <a:srgbClr val="000000"/>
                </a:solidFill>
                <a:latin typeface="+mn-lt"/>
                <a:ea typeface="+mn-ea"/>
                <a:cs typeface="+mn-cs"/>
              </a:defRPr>
            </a:lvl1pPr>
            <a:lvl2pPr marL="461963" indent="-231775" algn="l" rtl="0" fontAlgn="base">
              <a:spcBef>
                <a:spcPct val="0"/>
              </a:spcBef>
              <a:spcAft>
                <a:spcPct val="0"/>
              </a:spcAft>
              <a:buClr>
                <a:srgbClr val="B2B2B2"/>
              </a:buClr>
              <a:buChar char="•"/>
              <a:defRPr sz="2400">
                <a:solidFill>
                  <a:schemeClr val="tx1"/>
                </a:solidFill>
                <a:latin typeface="+mn-lt"/>
                <a:cs typeface="+mn-cs"/>
              </a:defRPr>
            </a:lvl2pPr>
            <a:lvl3pPr marL="749300" indent="-173038" algn="l" rtl="0" fontAlgn="base">
              <a:spcBef>
                <a:spcPct val="0"/>
              </a:spcBef>
              <a:spcAft>
                <a:spcPct val="0"/>
              </a:spcAft>
              <a:buClr>
                <a:schemeClr val="tx1"/>
              </a:buClr>
              <a:buFont typeface="Arial" charset="0"/>
              <a:buChar char="–"/>
              <a:defRPr sz="2000">
                <a:solidFill>
                  <a:schemeClr val="tx1"/>
                </a:solidFill>
                <a:latin typeface="+mn-lt"/>
                <a:cs typeface="+mn-cs"/>
              </a:defRPr>
            </a:lvl3pPr>
            <a:lvl4pPr marL="1042988" indent="-179388" algn="l" rtl="0" fontAlgn="base">
              <a:spcBef>
                <a:spcPct val="0"/>
              </a:spcBef>
              <a:spcAft>
                <a:spcPct val="0"/>
              </a:spcAft>
              <a:buClr>
                <a:schemeClr val="tx1"/>
              </a:buClr>
              <a:buFont typeface="Arial Unicode MS" pitchFamily="34" charset="-128"/>
              <a:buChar char="–"/>
              <a:defRPr sz="1600">
                <a:solidFill>
                  <a:srgbClr val="000000"/>
                </a:solidFill>
                <a:latin typeface="+mn-lt"/>
                <a:cs typeface="+mn-cs"/>
              </a:defRPr>
            </a:lvl4pPr>
            <a:lvl5pPr marL="1282700" indent="-125413" algn="l" rtl="0" fontAlgn="base">
              <a:spcBef>
                <a:spcPct val="0"/>
              </a:spcBef>
              <a:spcAft>
                <a:spcPct val="0"/>
              </a:spcAft>
              <a:buClr>
                <a:schemeClr val="tx1"/>
              </a:buClr>
              <a:buChar char="•"/>
              <a:defRPr sz="1600">
                <a:solidFill>
                  <a:srgbClr val="000000"/>
                </a:solidFill>
                <a:latin typeface="+mn-lt"/>
                <a:cs typeface="+mn-cs"/>
              </a:defRPr>
            </a:lvl5pPr>
            <a:lvl6pPr marL="1739900" indent="-125413" algn="l" rtl="0" fontAlgn="base">
              <a:spcBef>
                <a:spcPct val="0"/>
              </a:spcBef>
              <a:spcAft>
                <a:spcPct val="0"/>
              </a:spcAft>
              <a:buClr>
                <a:schemeClr val="tx1"/>
              </a:buClr>
              <a:buChar char="•"/>
              <a:defRPr sz="1600">
                <a:solidFill>
                  <a:srgbClr val="000000"/>
                </a:solidFill>
                <a:latin typeface="+mn-lt"/>
                <a:cs typeface="+mn-cs"/>
              </a:defRPr>
            </a:lvl6pPr>
            <a:lvl7pPr marL="2197100" indent="-125413" algn="l" rtl="0" fontAlgn="base">
              <a:spcBef>
                <a:spcPct val="0"/>
              </a:spcBef>
              <a:spcAft>
                <a:spcPct val="0"/>
              </a:spcAft>
              <a:buClr>
                <a:schemeClr val="tx1"/>
              </a:buClr>
              <a:buChar char="•"/>
              <a:defRPr sz="1600">
                <a:solidFill>
                  <a:srgbClr val="000000"/>
                </a:solidFill>
                <a:latin typeface="+mn-lt"/>
                <a:cs typeface="+mn-cs"/>
              </a:defRPr>
            </a:lvl7pPr>
            <a:lvl8pPr marL="2654300" indent="-125413" algn="l" rtl="0" fontAlgn="base">
              <a:spcBef>
                <a:spcPct val="0"/>
              </a:spcBef>
              <a:spcAft>
                <a:spcPct val="0"/>
              </a:spcAft>
              <a:buClr>
                <a:schemeClr val="tx1"/>
              </a:buClr>
              <a:buChar char="•"/>
              <a:defRPr sz="1600">
                <a:solidFill>
                  <a:srgbClr val="000000"/>
                </a:solidFill>
                <a:latin typeface="+mn-lt"/>
                <a:cs typeface="+mn-cs"/>
              </a:defRPr>
            </a:lvl8pPr>
            <a:lvl9pPr marL="3111500" indent="-125413" algn="l" rtl="0" fontAlgn="base">
              <a:spcBef>
                <a:spcPct val="0"/>
              </a:spcBef>
              <a:spcAft>
                <a:spcPct val="0"/>
              </a:spcAft>
              <a:buClr>
                <a:schemeClr val="tx1"/>
              </a:buClr>
              <a:buChar char="•"/>
              <a:defRPr sz="1600">
                <a:solidFill>
                  <a:srgbClr val="000000"/>
                </a:solidFill>
                <a:latin typeface="+mn-lt"/>
                <a:cs typeface="+mn-cs"/>
              </a:defRPr>
            </a:lvl9pPr>
          </a:lstStyle>
          <a:p>
            <a:pPr marL="0" indent="0">
              <a:lnSpc>
                <a:spcPct val="110000"/>
              </a:lnSpc>
              <a:spcBef>
                <a:spcPts val="1500"/>
              </a:spcBef>
              <a:spcAft>
                <a:spcPts val="0"/>
              </a:spcAft>
              <a:buFont typeface="Wingdings" pitchFamily="2" charset="2"/>
              <a:buNone/>
            </a:pPr>
            <a:r>
              <a:rPr lang="en-US" altLang="zh-TW" sz="2000" b="1" kern="1400" cap="all" dirty="0" smtClean="0">
                <a:solidFill>
                  <a:srgbClr val="006A4D"/>
                </a:solidFill>
                <a:latin typeface="Futura Hv BT"/>
              </a:rPr>
              <a:t>Valuation Issues:</a:t>
            </a:r>
          </a:p>
          <a:p>
            <a:pPr>
              <a:lnSpc>
                <a:spcPct val="110000"/>
              </a:lnSpc>
              <a:spcBef>
                <a:spcPts val="600"/>
              </a:spcBef>
              <a:spcAft>
                <a:spcPts val="600"/>
              </a:spcAft>
            </a:pPr>
            <a:r>
              <a:rPr lang="en-US" altLang="zh-TW" sz="2000" kern="0" dirty="0" smtClean="0">
                <a:latin typeface="Futura Bk BT" panose="020B0502020204020303" pitchFamily="34" charset="0"/>
                <a:ea typeface="PMingLiU" pitchFamily="18" charset="-120"/>
              </a:rPr>
              <a:t>Sales, Tenancy, Class, Occupancy</a:t>
            </a:r>
          </a:p>
          <a:p>
            <a:pPr>
              <a:lnSpc>
                <a:spcPct val="110000"/>
              </a:lnSpc>
              <a:spcBef>
                <a:spcPts val="600"/>
              </a:spcBef>
              <a:spcAft>
                <a:spcPts val="600"/>
              </a:spcAft>
            </a:pPr>
            <a:r>
              <a:rPr lang="en-US" altLang="zh-TW" sz="2000" kern="0" dirty="0" smtClean="0">
                <a:latin typeface="Futura Bk BT" panose="020B0502020204020303" pitchFamily="34" charset="0"/>
                <a:ea typeface="PMingLiU" pitchFamily="18" charset="-120"/>
              </a:rPr>
              <a:t>Features, Marketability, Rents, Comps</a:t>
            </a:r>
          </a:p>
          <a:p>
            <a:pPr>
              <a:lnSpc>
                <a:spcPct val="110000"/>
              </a:lnSpc>
              <a:spcBef>
                <a:spcPts val="600"/>
              </a:spcBef>
              <a:spcAft>
                <a:spcPts val="600"/>
              </a:spcAft>
            </a:pPr>
            <a:r>
              <a:rPr lang="en-US" altLang="zh-TW" sz="2000" kern="0" dirty="0" smtClean="0">
                <a:latin typeface="Futura Bk BT" panose="020B0502020204020303" pitchFamily="34" charset="0"/>
                <a:ea typeface="PMingLiU" pitchFamily="18" charset="-120"/>
              </a:rPr>
              <a:t>Vacancy, Concessions, LUD</a:t>
            </a:r>
          </a:p>
          <a:p>
            <a:pPr>
              <a:lnSpc>
                <a:spcPct val="110000"/>
              </a:lnSpc>
              <a:spcBef>
                <a:spcPts val="600"/>
              </a:spcBef>
              <a:spcAft>
                <a:spcPts val="600"/>
              </a:spcAft>
            </a:pPr>
            <a:r>
              <a:rPr lang="en-US" sz="2000" kern="0" dirty="0" smtClean="0">
                <a:latin typeface="Futura Bk BT" panose="020B0502020204020303" pitchFamily="34" charset="0"/>
                <a:ea typeface="PMingLiU" pitchFamily="18" charset="-120"/>
              </a:rPr>
              <a:t>Term, Renewals, Expenses, Location </a:t>
            </a:r>
          </a:p>
          <a:p>
            <a:pPr>
              <a:lnSpc>
                <a:spcPct val="110000"/>
              </a:lnSpc>
              <a:spcBef>
                <a:spcPts val="600"/>
              </a:spcBef>
              <a:spcAft>
                <a:spcPts val="600"/>
              </a:spcAft>
            </a:pPr>
            <a:r>
              <a:rPr lang="en-US" sz="2000" kern="0" dirty="0" smtClean="0">
                <a:latin typeface="Futura Bk BT" panose="020B0502020204020303" pitchFamily="34" charset="0"/>
                <a:ea typeface="PMingLiU" pitchFamily="18" charset="-120"/>
              </a:rPr>
              <a:t>FF&amp;E, Ownership/Rent, Location</a:t>
            </a:r>
          </a:p>
          <a:p>
            <a:pPr>
              <a:lnSpc>
                <a:spcPct val="110000"/>
              </a:lnSpc>
              <a:spcBef>
                <a:spcPts val="600"/>
              </a:spcBef>
              <a:spcAft>
                <a:spcPts val="600"/>
              </a:spcAft>
            </a:pPr>
            <a:r>
              <a:rPr lang="en-US" sz="2000" kern="0" dirty="0" smtClean="0">
                <a:latin typeface="Futura Bk BT" panose="020B0502020204020303" pitchFamily="34" charset="0"/>
                <a:ea typeface="PMingLiU" pitchFamily="18" charset="-120"/>
              </a:rPr>
              <a:t>Income Approach?, Fee Simple, LUD</a:t>
            </a:r>
          </a:p>
          <a:p>
            <a:pPr>
              <a:lnSpc>
                <a:spcPct val="110000"/>
              </a:lnSpc>
              <a:spcBef>
                <a:spcPts val="600"/>
              </a:spcBef>
              <a:spcAft>
                <a:spcPts val="600"/>
              </a:spcAft>
            </a:pPr>
            <a:r>
              <a:rPr lang="en-US" sz="2000" kern="0" dirty="0" smtClean="0">
                <a:latin typeface="Futura Bk BT" panose="020B0502020204020303" pitchFamily="34" charset="0"/>
                <a:ea typeface="PMingLiU" pitchFamily="18" charset="-120"/>
              </a:rPr>
              <a:t>Renewals, Tis, Sales, Marketability</a:t>
            </a:r>
          </a:p>
          <a:p>
            <a:pPr>
              <a:lnSpc>
                <a:spcPct val="110000"/>
              </a:lnSpc>
              <a:spcBef>
                <a:spcPts val="600"/>
              </a:spcBef>
              <a:spcAft>
                <a:spcPts val="600"/>
              </a:spcAft>
            </a:pPr>
            <a:r>
              <a:rPr lang="en-US" sz="2000" kern="0" dirty="0" smtClean="0">
                <a:latin typeface="Futura Bk BT" panose="020B0502020204020303" pitchFamily="34" charset="0"/>
                <a:ea typeface="PMingLiU" pitchFamily="18" charset="-120"/>
              </a:rPr>
              <a:t>Rent, </a:t>
            </a:r>
            <a:r>
              <a:rPr lang="en-US" sz="2000" kern="0" dirty="0" err="1" smtClean="0">
                <a:latin typeface="Futura Bk BT" panose="020B0502020204020303" pitchFamily="34" charset="0"/>
                <a:ea typeface="PMingLiU" pitchFamily="18" charset="-120"/>
              </a:rPr>
              <a:t>RoC</a:t>
            </a:r>
            <a:r>
              <a:rPr lang="en-US" sz="2000" kern="0" dirty="0" smtClean="0">
                <a:latin typeface="Futura Bk BT" panose="020B0502020204020303" pitchFamily="34" charset="0"/>
                <a:ea typeface="PMingLiU" pitchFamily="18" charset="-120"/>
              </a:rPr>
              <a:t>, Renewal, Marketability</a:t>
            </a:r>
          </a:p>
          <a:p>
            <a:pPr>
              <a:lnSpc>
                <a:spcPct val="110000"/>
              </a:lnSpc>
              <a:spcBef>
                <a:spcPts val="600"/>
              </a:spcBef>
              <a:spcAft>
                <a:spcPts val="600"/>
              </a:spcAft>
            </a:pPr>
            <a:r>
              <a:rPr lang="en-US" sz="2000" kern="0" dirty="0" smtClean="0">
                <a:latin typeface="Futura Bk BT" panose="020B0502020204020303" pitchFamily="34" charset="0"/>
                <a:ea typeface="PMingLiU" pitchFamily="18" charset="-120"/>
              </a:rPr>
              <a:t>Term, Credit, Comps, Escalations</a:t>
            </a:r>
          </a:p>
          <a:p>
            <a:pPr>
              <a:lnSpc>
                <a:spcPct val="110000"/>
              </a:lnSpc>
              <a:spcBef>
                <a:spcPts val="600"/>
              </a:spcBef>
              <a:spcAft>
                <a:spcPts val="600"/>
              </a:spcAft>
            </a:pPr>
            <a:r>
              <a:rPr lang="en-US" sz="2000" kern="0" dirty="0" smtClean="0">
                <a:latin typeface="Futura Bk BT" panose="020B0502020204020303" pitchFamily="34" charset="0"/>
                <a:ea typeface="PMingLiU" pitchFamily="18" charset="-120"/>
              </a:rPr>
              <a:t>Credit, Alt. Use, FF&amp;E, Drive </a:t>
            </a:r>
            <a:r>
              <a:rPr lang="en-US" sz="2000" kern="0" dirty="0" err="1" smtClean="0">
                <a:latin typeface="Futura Bk BT" panose="020B0502020204020303" pitchFamily="34" charset="0"/>
                <a:ea typeface="PMingLiU" pitchFamily="18" charset="-120"/>
              </a:rPr>
              <a:t>Thrus</a:t>
            </a:r>
            <a:endParaRPr lang="en-US" kern="0" dirty="0"/>
          </a:p>
        </p:txBody>
      </p:sp>
    </p:spTree>
    <p:extLst>
      <p:ext uri="{BB962C8B-B14F-4D97-AF65-F5344CB8AC3E}">
        <p14:creationId xmlns:p14="http://schemas.microsoft.com/office/powerpoint/2010/main" val="3683500015"/>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Types of Office Buildings</a:t>
            </a:r>
            <a:endParaRPr lang="en-US" dirty="0">
              <a:latin typeface="Futura Bk BT" panose="020B0502020204020303" pitchFamily="34" charset="0"/>
            </a:endParaRPr>
          </a:p>
        </p:txBody>
      </p:sp>
      <p:sp>
        <p:nvSpPr>
          <p:cNvPr id="3" name="Content Placeholder 2"/>
          <p:cNvSpPr>
            <a:spLocks noGrp="1"/>
          </p:cNvSpPr>
          <p:nvPr>
            <p:ph idx="1"/>
          </p:nvPr>
        </p:nvSpPr>
        <p:spPr>
          <a:xfrm>
            <a:off x="1022353" y="928688"/>
            <a:ext cx="4159249" cy="5319712"/>
          </a:xfrm>
        </p:spPr>
        <p:txBody>
          <a:bodyPr/>
          <a:lstStyle/>
          <a:p>
            <a:pPr marL="0" indent="0">
              <a:lnSpc>
                <a:spcPct val="110000"/>
              </a:lnSpc>
              <a:spcBef>
                <a:spcPts val="1500"/>
              </a:spcBef>
              <a:spcAft>
                <a:spcPts val="0"/>
              </a:spcAft>
              <a:buNone/>
            </a:pPr>
            <a:r>
              <a:rPr lang="en-US" altLang="zh-TW" sz="2000" b="1" kern="1400" cap="all" dirty="0" smtClean="0">
                <a:solidFill>
                  <a:srgbClr val="006A4D"/>
                </a:solidFill>
                <a:latin typeface="Futura Hv BT"/>
              </a:rPr>
              <a:t>Property Factor:</a:t>
            </a:r>
            <a:endParaRPr lang="en-US" altLang="zh-TW" sz="2000" b="1" kern="1400" cap="all" dirty="0">
              <a:solidFill>
                <a:srgbClr val="006A4D"/>
              </a:solidFill>
              <a:latin typeface="Futura Hv BT"/>
            </a:endParaRPr>
          </a:p>
          <a:p>
            <a:pPr>
              <a:lnSpc>
                <a:spcPct val="110000"/>
              </a:lnSpc>
              <a:spcBef>
                <a:spcPts val="600"/>
              </a:spcBef>
              <a:spcAft>
                <a:spcPts val="600"/>
              </a:spcAft>
            </a:pPr>
            <a:r>
              <a:rPr lang="en-US" altLang="zh-TW" sz="2000" b="1" dirty="0" smtClean="0">
                <a:latin typeface="Futura Bk BT" panose="020B0502020204020303" pitchFamily="34" charset="0"/>
                <a:ea typeface="PMingLiU" pitchFamily="18" charset="-120"/>
              </a:rPr>
              <a:t>Location</a:t>
            </a:r>
          </a:p>
          <a:p>
            <a:pPr>
              <a:lnSpc>
                <a:spcPct val="110000"/>
              </a:lnSpc>
              <a:spcBef>
                <a:spcPts val="600"/>
              </a:spcBef>
              <a:spcAft>
                <a:spcPts val="600"/>
              </a:spcAft>
            </a:pPr>
            <a:r>
              <a:rPr lang="en-US" altLang="zh-TW" sz="2000" b="1" dirty="0" smtClean="0">
                <a:latin typeface="Futura Bk BT" panose="020B0502020204020303" pitchFamily="34" charset="0"/>
                <a:ea typeface="PMingLiU" pitchFamily="18" charset="-120"/>
              </a:rPr>
              <a:t>Size and Height</a:t>
            </a:r>
          </a:p>
          <a:p>
            <a:pPr>
              <a:lnSpc>
                <a:spcPct val="110000"/>
              </a:lnSpc>
              <a:spcBef>
                <a:spcPts val="600"/>
              </a:spcBef>
              <a:spcAft>
                <a:spcPts val="600"/>
              </a:spcAft>
            </a:pPr>
            <a:r>
              <a:rPr lang="en-US" altLang="zh-TW" sz="2000" b="1" dirty="0" smtClean="0">
                <a:latin typeface="Futura Bk BT" panose="020B0502020204020303" pitchFamily="34" charset="0"/>
                <a:ea typeface="PMingLiU" pitchFamily="18" charset="-120"/>
              </a:rPr>
              <a:t>Class</a:t>
            </a:r>
          </a:p>
          <a:p>
            <a:pPr>
              <a:lnSpc>
                <a:spcPct val="110000"/>
              </a:lnSpc>
              <a:spcBef>
                <a:spcPts val="600"/>
              </a:spcBef>
              <a:spcAft>
                <a:spcPts val="600"/>
              </a:spcAft>
            </a:pPr>
            <a:r>
              <a:rPr lang="en-US" sz="2000" b="1" dirty="0" smtClean="0">
                <a:latin typeface="Futura Bk BT" panose="020B0502020204020303" pitchFamily="34" charset="0"/>
                <a:ea typeface="PMingLiU" pitchFamily="18" charset="-120"/>
              </a:rPr>
              <a:t>Configuration</a:t>
            </a:r>
          </a:p>
          <a:p>
            <a:pPr>
              <a:lnSpc>
                <a:spcPct val="110000"/>
              </a:lnSpc>
              <a:spcBef>
                <a:spcPts val="600"/>
              </a:spcBef>
              <a:spcAft>
                <a:spcPts val="600"/>
              </a:spcAft>
            </a:pPr>
            <a:r>
              <a:rPr lang="en-US" sz="2000" b="1" dirty="0" smtClean="0">
                <a:latin typeface="Futura Bk BT" panose="020B0502020204020303" pitchFamily="34" charset="0"/>
                <a:ea typeface="PMingLiU" pitchFamily="18" charset="-120"/>
              </a:rPr>
              <a:t>Building Services</a:t>
            </a:r>
          </a:p>
          <a:p>
            <a:pPr>
              <a:lnSpc>
                <a:spcPct val="110000"/>
              </a:lnSpc>
              <a:spcBef>
                <a:spcPts val="600"/>
              </a:spcBef>
              <a:spcAft>
                <a:spcPts val="600"/>
              </a:spcAft>
            </a:pPr>
            <a:r>
              <a:rPr lang="en-US" sz="2000" b="1" dirty="0" smtClean="0">
                <a:latin typeface="Futura Bk BT" panose="020B0502020204020303" pitchFamily="34" charset="0"/>
                <a:ea typeface="PMingLiU" pitchFamily="18" charset="-120"/>
              </a:rPr>
              <a:t>Building Costs</a:t>
            </a:r>
          </a:p>
          <a:p>
            <a:pPr>
              <a:lnSpc>
                <a:spcPct val="110000"/>
              </a:lnSpc>
              <a:spcBef>
                <a:spcPts val="600"/>
              </a:spcBef>
              <a:spcAft>
                <a:spcPts val="600"/>
              </a:spcAft>
            </a:pPr>
            <a:r>
              <a:rPr lang="en-US" sz="2000" b="1" dirty="0" smtClean="0">
                <a:latin typeface="Futura Bk BT" panose="020B0502020204020303" pitchFamily="34" charset="0"/>
                <a:ea typeface="PMingLiU" pitchFamily="18" charset="-120"/>
              </a:rPr>
              <a:t>Age</a:t>
            </a:r>
          </a:p>
          <a:p>
            <a:pPr>
              <a:lnSpc>
                <a:spcPct val="110000"/>
              </a:lnSpc>
              <a:spcBef>
                <a:spcPts val="600"/>
              </a:spcBef>
              <a:spcAft>
                <a:spcPts val="600"/>
              </a:spcAft>
            </a:pPr>
            <a:r>
              <a:rPr lang="en-US" sz="2000" b="1" dirty="0" smtClean="0">
                <a:latin typeface="Futura Bk BT" panose="020B0502020204020303" pitchFamily="34" charset="0"/>
                <a:ea typeface="PMingLiU" pitchFamily="18" charset="-120"/>
              </a:rPr>
              <a:t>Use and Ownership</a:t>
            </a:r>
            <a:endParaRPr lang="en-US" sz="2000" b="1" dirty="0">
              <a:latin typeface="Futura Bk BT" panose="020B0502020204020303" pitchFamily="34" charset="0"/>
              <a:ea typeface="PMingLiU" pitchFamily="18" charset="-120"/>
            </a:endParaRPr>
          </a:p>
          <a:p>
            <a:pPr>
              <a:lnSpc>
                <a:spcPct val="110000"/>
              </a:lnSpc>
              <a:spcBef>
                <a:spcPts val="600"/>
              </a:spcBef>
              <a:spcAft>
                <a:spcPts val="600"/>
              </a:spcAft>
            </a:pPr>
            <a:r>
              <a:rPr lang="en-US" sz="2000" b="1" dirty="0" smtClean="0">
                <a:latin typeface="Futura Bk BT" panose="020B0502020204020303" pitchFamily="34" charset="0"/>
                <a:ea typeface="PMingLiU" pitchFamily="18" charset="-120"/>
              </a:rPr>
              <a:t>Markets Served</a:t>
            </a:r>
            <a:endParaRPr lang="en-US" sz="2000" b="1" dirty="0">
              <a:latin typeface="Futura Bk BT" panose="020B0502020204020303" pitchFamily="34" charset="0"/>
              <a:ea typeface="PMingLiU" pitchFamily="18" charset="-120"/>
            </a:endParaRPr>
          </a:p>
        </p:txBody>
      </p:sp>
      <p:sp>
        <p:nvSpPr>
          <p:cNvPr id="4" name="Content Placeholder 2"/>
          <p:cNvSpPr txBox="1">
            <a:spLocks/>
          </p:cNvSpPr>
          <p:nvPr/>
        </p:nvSpPr>
        <p:spPr bwMode="auto">
          <a:xfrm>
            <a:off x="4495802" y="928688"/>
            <a:ext cx="4616449" cy="5319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8600" indent="-228600" algn="l" rtl="0" fontAlgn="base">
              <a:spcBef>
                <a:spcPct val="25000"/>
              </a:spcBef>
              <a:spcAft>
                <a:spcPct val="0"/>
              </a:spcAft>
              <a:buClr>
                <a:srgbClr val="69BE28"/>
              </a:buClr>
              <a:buFont typeface="Wingdings" pitchFamily="2" charset="2"/>
              <a:buChar char="§"/>
              <a:defRPr sz="2400">
                <a:solidFill>
                  <a:srgbClr val="000000"/>
                </a:solidFill>
                <a:latin typeface="+mn-lt"/>
                <a:ea typeface="+mn-ea"/>
                <a:cs typeface="+mn-cs"/>
              </a:defRPr>
            </a:lvl1pPr>
            <a:lvl2pPr marL="461963" indent="-231775" algn="l" rtl="0" fontAlgn="base">
              <a:spcBef>
                <a:spcPct val="0"/>
              </a:spcBef>
              <a:spcAft>
                <a:spcPct val="0"/>
              </a:spcAft>
              <a:buClr>
                <a:srgbClr val="B2B2B2"/>
              </a:buClr>
              <a:buChar char="•"/>
              <a:defRPr sz="2400">
                <a:solidFill>
                  <a:schemeClr val="tx1"/>
                </a:solidFill>
                <a:latin typeface="+mn-lt"/>
                <a:cs typeface="+mn-cs"/>
              </a:defRPr>
            </a:lvl2pPr>
            <a:lvl3pPr marL="749300" indent="-173038" algn="l" rtl="0" fontAlgn="base">
              <a:spcBef>
                <a:spcPct val="0"/>
              </a:spcBef>
              <a:spcAft>
                <a:spcPct val="0"/>
              </a:spcAft>
              <a:buClr>
                <a:schemeClr val="tx1"/>
              </a:buClr>
              <a:buFont typeface="Arial" charset="0"/>
              <a:buChar char="–"/>
              <a:defRPr sz="2000">
                <a:solidFill>
                  <a:schemeClr val="tx1"/>
                </a:solidFill>
                <a:latin typeface="+mn-lt"/>
                <a:cs typeface="+mn-cs"/>
              </a:defRPr>
            </a:lvl3pPr>
            <a:lvl4pPr marL="1042988" indent="-179388" algn="l" rtl="0" fontAlgn="base">
              <a:spcBef>
                <a:spcPct val="0"/>
              </a:spcBef>
              <a:spcAft>
                <a:spcPct val="0"/>
              </a:spcAft>
              <a:buClr>
                <a:schemeClr val="tx1"/>
              </a:buClr>
              <a:buFont typeface="Arial Unicode MS" pitchFamily="34" charset="-128"/>
              <a:buChar char="–"/>
              <a:defRPr sz="1600">
                <a:solidFill>
                  <a:srgbClr val="000000"/>
                </a:solidFill>
                <a:latin typeface="+mn-lt"/>
                <a:cs typeface="+mn-cs"/>
              </a:defRPr>
            </a:lvl4pPr>
            <a:lvl5pPr marL="1282700" indent="-125413" algn="l" rtl="0" fontAlgn="base">
              <a:spcBef>
                <a:spcPct val="0"/>
              </a:spcBef>
              <a:spcAft>
                <a:spcPct val="0"/>
              </a:spcAft>
              <a:buClr>
                <a:schemeClr val="tx1"/>
              </a:buClr>
              <a:buChar char="•"/>
              <a:defRPr sz="1600">
                <a:solidFill>
                  <a:srgbClr val="000000"/>
                </a:solidFill>
                <a:latin typeface="+mn-lt"/>
                <a:cs typeface="+mn-cs"/>
              </a:defRPr>
            </a:lvl5pPr>
            <a:lvl6pPr marL="1739900" indent="-125413" algn="l" rtl="0" fontAlgn="base">
              <a:spcBef>
                <a:spcPct val="0"/>
              </a:spcBef>
              <a:spcAft>
                <a:spcPct val="0"/>
              </a:spcAft>
              <a:buClr>
                <a:schemeClr val="tx1"/>
              </a:buClr>
              <a:buChar char="•"/>
              <a:defRPr sz="1600">
                <a:solidFill>
                  <a:srgbClr val="000000"/>
                </a:solidFill>
                <a:latin typeface="+mn-lt"/>
                <a:cs typeface="+mn-cs"/>
              </a:defRPr>
            </a:lvl6pPr>
            <a:lvl7pPr marL="2197100" indent="-125413" algn="l" rtl="0" fontAlgn="base">
              <a:spcBef>
                <a:spcPct val="0"/>
              </a:spcBef>
              <a:spcAft>
                <a:spcPct val="0"/>
              </a:spcAft>
              <a:buClr>
                <a:schemeClr val="tx1"/>
              </a:buClr>
              <a:buChar char="•"/>
              <a:defRPr sz="1600">
                <a:solidFill>
                  <a:srgbClr val="000000"/>
                </a:solidFill>
                <a:latin typeface="+mn-lt"/>
                <a:cs typeface="+mn-cs"/>
              </a:defRPr>
            </a:lvl7pPr>
            <a:lvl8pPr marL="2654300" indent="-125413" algn="l" rtl="0" fontAlgn="base">
              <a:spcBef>
                <a:spcPct val="0"/>
              </a:spcBef>
              <a:spcAft>
                <a:spcPct val="0"/>
              </a:spcAft>
              <a:buClr>
                <a:schemeClr val="tx1"/>
              </a:buClr>
              <a:buChar char="•"/>
              <a:defRPr sz="1600">
                <a:solidFill>
                  <a:srgbClr val="000000"/>
                </a:solidFill>
                <a:latin typeface="+mn-lt"/>
                <a:cs typeface="+mn-cs"/>
              </a:defRPr>
            </a:lvl8pPr>
            <a:lvl9pPr marL="3111500" indent="-125413" algn="l" rtl="0" fontAlgn="base">
              <a:spcBef>
                <a:spcPct val="0"/>
              </a:spcBef>
              <a:spcAft>
                <a:spcPct val="0"/>
              </a:spcAft>
              <a:buClr>
                <a:schemeClr val="tx1"/>
              </a:buClr>
              <a:buChar char="•"/>
              <a:defRPr sz="1600">
                <a:solidFill>
                  <a:srgbClr val="000000"/>
                </a:solidFill>
                <a:latin typeface="+mn-lt"/>
                <a:cs typeface="+mn-cs"/>
              </a:defRPr>
            </a:lvl9pPr>
          </a:lstStyle>
          <a:p>
            <a:pPr marL="0" indent="0">
              <a:lnSpc>
                <a:spcPct val="110000"/>
              </a:lnSpc>
              <a:spcBef>
                <a:spcPts val="1500"/>
              </a:spcBef>
              <a:spcAft>
                <a:spcPts val="0"/>
              </a:spcAft>
              <a:buFont typeface="Wingdings" pitchFamily="2" charset="2"/>
              <a:buNone/>
            </a:pPr>
            <a:r>
              <a:rPr lang="en-US" altLang="zh-TW" sz="2000" b="1" kern="1400" cap="all" dirty="0" smtClean="0">
                <a:solidFill>
                  <a:srgbClr val="006A4D"/>
                </a:solidFill>
                <a:latin typeface="Futura Hv BT"/>
              </a:rPr>
              <a:t>Valuation Issues:</a:t>
            </a:r>
          </a:p>
          <a:p>
            <a:pPr>
              <a:lnSpc>
                <a:spcPct val="110000"/>
              </a:lnSpc>
              <a:spcBef>
                <a:spcPts val="600"/>
              </a:spcBef>
              <a:spcAft>
                <a:spcPts val="600"/>
              </a:spcAft>
            </a:pPr>
            <a:r>
              <a:rPr lang="en-US" altLang="zh-TW" sz="2000" kern="0" dirty="0" smtClean="0">
                <a:latin typeface="Futura Bk BT" panose="020B0502020204020303" pitchFamily="34" charset="0"/>
                <a:ea typeface="PMingLiU" pitchFamily="18" charset="-120"/>
              </a:rPr>
              <a:t>Design, Utility, and Value</a:t>
            </a:r>
          </a:p>
          <a:p>
            <a:pPr>
              <a:lnSpc>
                <a:spcPct val="110000"/>
              </a:lnSpc>
              <a:spcBef>
                <a:spcPts val="600"/>
              </a:spcBef>
              <a:spcAft>
                <a:spcPts val="600"/>
              </a:spcAft>
            </a:pPr>
            <a:r>
              <a:rPr lang="en-US" altLang="zh-TW" sz="2000" kern="0" dirty="0" smtClean="0">
                <a:latin typeface="Futura Bk BT" panose="020B0502020204020303" pitchFamily="34" charset="0"/>
                <a:ea typeface="PMingLiU" pitchFamily="18" charset="-120"/>
              </a:rPr>
              <a:t>Zoning, Sponsors, Market, Costs</a:t>
            </a:r>
          </a:p>
          <a:p>
            <a:pPr>
              <a:lnSpc>
                <a:spcPct val="110000"/>
              </a:lnSpc>
              <a:spcBef>
                <a:spcPts val="600"/>
              </a:spcBef>
              <a:spcAft>
                <a:spcPts val="600"/>
              </a:spcAft>
            </a:pPr>
            <a:r>
              <a:rPr lang="en-US" altLang="zh-TW" sz="2000" kern="0" dirty="0" smtClean="0">
                <a:latin typeface="Futura Bk BT" panose="020B0502020204020303" pitchFamily="34" charset="0"/>
                <a:ea typeface="PMingLiU" pitchFamily="18" charset="-120"/>
              </a:rPr>
              <a:t>Trophy, Class A, B, &amp; C</a:t>
            </a:r>
          </a:p>
          <a:p>
            <a:pPr>
              <a:lnSpc>
                <a:spcPct val="110000"/>
              </a:lnSpc>
              <a:spcBef>
                <a:spcPts val="600"/>
              </a:spcBef>
              <a:spcAft>
                <a:spcPts val="600"/>
              </a:spcAft>
            </a:pPr>
            <a:r>
              <a:rPr lang="en-US" sz="2000" kern="0" dirty="0" smtClean="0">
                <a:latin typeface="Futura Bk BT" panose="020B0502020204020303" pitchFamily="34" charset="0"/>
                <a:ea typeface="PMingLiU" pitchFamily="18" charset="-120"/>
              </a:rPr>
              <a:t>Cost, Appeal, Location, Structure</a:t>
            </a:r>
          </a:p>
          <a:p>
            <a:pPr>
              <a:lnSpc>
                <a:spcPct val="110000"/>
              </a:lnSpc>
              <a:spcBef>
                <a:spcPts val="600"/>
              </a:spcBef>
              <a:spcAft>
                <a:spcPts val="600"/>
              </a:spcAft>
            </a:pPr>
            <a:r>
              <a:rPr lang="en-US" sz="2000" kern="0" dirty="0" smtClean="0">
                <a:latin typeface="Futura Bk BT" panose="020B0502020204020303" pitchFamily="34" charset="0"/>
                <a:ea typeface="PMingLiU" pitchFamily="18" charset="-120"/>
              </a:rPr>
              <a:t>LEED, Technology, Safety, Amenities</a:t>
            </a:r>
          </a:p>
          <a:p>
            <a:pPr>
              <a:lnSpc>
                <a:spcPct val="110000"/>
              </a:lnSpc>
              <a:spcBef>
                <a:spcPts val="600"/>
              </a:spcBef>
              <a:spcAft>
                <a:spcPts val="600"/>
              </a:spcAft>
            </a:pPr>
            <a:r>
              <a:rPr lang="en-US" sz="2000" kern="0" dirty="0" smtClean="0">
                <a:latin typeface="Futura Bk BT" panose="020B0502020204020303" pitchFamily="34" charset="0"/>
                <a:ea typeface="PMingLiU" pitchFamily="18" charset="-120"/>
              </a:rPr>
              <a:t>Class, Location, Size, Finish</a:t>
            </a:r>
          </a:p>
          <a:p>
            <a:pPr>
              <a:lnSpc>
                <a:spcPct val="110000"/>
              </a:lnSpc>
              <a:spcBef>
                <a:spcPts val="600"/>
              </a:spcBef>
              <a:spcAft>
                <a:spcPts val="600"/>
              </a:spcAft>
            </a:pPr>
            <a:r>
              <a:rPr lang="en-US" sz="2000" kern="0" dirty="0" smtClean="0">
                <a:latin typeface="Futura Bk BT" panose="020B0502020204020303" pitchFamily="34" charset="0"/>
                <a:ea typeface="PMingLiU" pitchFamily="18" charset="-120"/>
              </a:rPr>
              <a:t>Utility, Marketability, Value</a:t>
            </a:r>
          </a:p>
          <a:p>
            <a:pPr>
              <a:lnSpc>
                <a:spcPct val="110000"/>
              </a:lnSpc>
              <a:spcBef>
                <a:spcPts val="600"/>
              </a:spcBef>
              <a:spcAft>
                <a:spcPts val="600"/>
              </a:spcAft>
            </a:pPr>
            <a:r>
              <a:rPr lang="en-US" sz="2000" kern="0" dirty="0" smtClean="0">
                <a:latin typeface="Futura Bk BT" panose="020B0502020204020303" pitchFamily="34" charset="0"/>
                <a:ea typeface="PMingLiU" pitchFamily="18" charset="-120"/>
              </a:rPr>
              <a:t>Owner, Tenant, Gov’t, Mixed-Use</a:t>
            </a:r>
          </a:p>
          <a:p>
            <a:pPr>
              <a:lnSpc>
                <a:spcPct val="110000"/>
              </a:lnSpc>
              <a:spcBef>
                <a:spcPts val="600"/>
              </a:spcBef>
              <a:spcAft>
                <a:spcPts val="600"/>
              </a:spcAft>
            </a:pPr>
            <a:r>
              <a:rPr lang="en-US" sz="2000" kern="0" dirty="0" smtClean="0">
                <a:latin typeface="Futura Bk BT" panose="020B0502020204020303" pitchFamily="34" charset="0"/>
                <a:ea typeface="PMingLiU" pitchFamily="18" charset="-120"/>
              </a:rPr>
              <a:t>Appeal, Operating Costs, Aesthetics</a:t>
            </a:r>
            <a:endParaRPr lang="en-US" kern="0" dirty="0"/>
          </a:p>
        </p:txBody>
      </p:sp>
    </p:spTree>
    <p:extLst>
      <p:ext uri="{BB962C8B-B14F-4D97-AF65-F5344CB8AC3E}">
        <p14:creationId xmlns:p14="http://schemas.microsoft.com/office/powerpoint/2010/main" val="3801187370"/>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Presentation Overview</a:t>
            </a:r>
            <a:endParaRPr lang="en-US" dirty="0">
              <a:latin typeface="Futura Bk BT" panose="020B0502020204020303" pitchFamily="34" charset="0"/>
            </a:endParaRPr>
          </a:p>
        </p:txBody>
      </p:sp>
      <p:sp>
        <p:nvSpPr>
          <p:cNvPr id="5" name="Content Placeholder 4"/>
          <p:cNvSpPr>
            <a:spLocks noGrp="1"/>
          </p:cNvSpPr>
          <p:nvPr>
            <p:ph idx="1"/>
          </p:nvPr>
        </p:nvSpPr>
        <p:spPr>
          <a:xfrm>
            <a:off x="1524000" y="928688"/>
            <a:ext cx="7267577" cy="5243512"/>
          </a:xfrm>
        </p:spPr>
        <p:txBody>
          <a:bodyPr/>
          <a:lstStyle/>
          <a:p>
            <a:pPr>
              <a:lnSpc>
                <a:spcPct val="150000"/>
              </a:lnSpc>
              <a:spcBef>
                <a:spcPct val="0"/>
              </a:spcBef>
            </a:pPr>
            <a:r>
              <a:rPr lang="en-US" sz="2000" dirty="0" smtClean="0">
                <a:latin typeface="Arnhem Pro Bln" pitchFamily="50" charset="0"/>
              </a:rPr>
              <a:t>History of the Office Building</a:t>
            </a:r>
            <a:endParaRPr lang="en-US" sz="2000" dirty="0">
              <a:latin typeface="Arnhem Pro Bln" pitchFamily="50" charset="0"/>
            </a:endParaRPr>
          </a:p>
          <a:p>
            <a:pPr>
              <a:lnSpc>
                <a:spcPct val="150000"/>
              </a:lnSpc>
              <a:spcBef>
                <a:spcPct val="0"/>
              </a:spcBef>
            </a:pPr>
            <a:r>
              <a:rPr lang="en-US" sz="2000" dirty="0" smtClean="0">
                <a:latin typeface="Arnhem Pro Bln" pitchFamily="50" charset="0"/>
              </a:rPr>
              <a:t>Atlanta Market Overview</a:t>
            </a:r>
            <a:endParaRPr lang="en-US" sz="2000" dirty="0">
              <a:latin typeface="Arnhem Pro Bln" pitchFamily="50" charset="0"/>
            </a:endParaRPr>
          </a:p>
          <a:p>
            <a:pPr>
              <a:lnSpc>
                <a:spcPct val="150000"/>
              </a:lnSpc>
              <a:spcBef>
                <a:spcPct val="0"/>
              </a:spcBef>
            </a:pPr>
            <a:r>
              <a:rPr lang="en-US" sz="2000" dirty="0" smtClean="0">
                <a:latin typeface="Arnhem Pro Bln" pitchFamily="50" charset="0"/>
              </a:rPr>
              <a:t>Market Analysis Overview</a:t>
            </a:r>
            <a:endParaRPr lang="en-US" sz="2000" dirty="0">
              <a:latin typeface="Arnhem Pro Bln" pitchFamily="50" charset="0"/>
            </a:endParaRPr>
          </a:p>
          <a:p>
            <a:pPr>
              <a:lnSpc>
                <a:spcPct val="150000"/>
              </a:lnSpc>
              <a:spcBef>
                <a:spcPct val="0"/>
              </a:spcBef>
            </a:pPr>
            <a:r>
              <a:rPr lang="en-US" sz="2000" dirty="0" smtClean="0">
                <a:latin typeface="Arnhem Pro Bln" pitchFamily="50" charset="0"/>
              </a:rPr>
              <a:t>The Cost Approach</a:t>
            </a:r>
          </a:p>
          <a:p>
            <a:pPr>
              <a:lnSpc>
                <a:spcPct val="150000"/>
              </a:lnSpc>
              <a:spcBef>
                <a:spcPct val="0"/>
              </a:spcBef>
            </a:pPr>
            <a:r>
              <a:rPr lang="en-US" sz="2000" dirty="0" smtClean="0">
                <a:latin typeface="Arnhem Pro Bln" pitchFamily="50" charset="0"/>
              </a:rPr>
              <a:t>The Sales Comparison Approach</a:t>
            </a:r>
          </a:p>
          <a:p>
            <a:pPr>
              <a:lnSpc>
                <a:spcPct val="150000"/>
              </a:lnSpc>
              <a:spcBef>
                <a:spcPct val="0"/>
              </a:spcBef>
            </a:pPr>
            <a:r>
              <a:rPr lang="en-US" sz="2000" dirty="0" smtClean="0">
                <a:latin typeface="Arnhem Pro Bln" pitchFamily="50" charset="0"/>
              </a:rPr>
              <a:t>The Income Approach</a:t>
            </a:r>
          </a:p>
          <a:p>
            <a:pPr lvl="1">
              <a:lnSpc>
                <a:spcPct val="150000"/>
              </a:lnSpc>
            </a:pPr>
            <a:r>
              <a:rPr lang="en-US" sz="2000" dirty="0" smtClean="0">
                <a:latin typeface="Arnhem Pro Bln" pitchFamily="50" charset="0"/>
              </a:rPr>
              <a:t>Interview with Bob Voyles and Will </a:t>
            </a:r>
            <a:r>
              <a:rPr lang="en-US" sz="2000" dirty="0" err="1" smtClean="0">
                <a:latin typeface="Arnhem Pro Bln" pitchFamily="50" charset="0"/>
              </a:rPr>
              <a:t>Yowell</a:t>
            </a:r>
            <a:endParaRPr lang="en-US" sz="2000" dirty="0" smtClean="0">
              <a:latin typeface="Arnhem Pro Bln" pitchFamily="50" charset="0"/>
            </a:endParaRPr>
          </a:p>
          <a:p>
            <a:pPr lvl="1">
              <a:lnSpc>
                <a:spcPct val="150000"/>
              </a:lnSpc>
            </a:pPr>
            <a:r>
              <a:rPr lang="en-US" sz="2000" dirty="0" smtClean="0">
                <a:latin typeface="Arnhem Pro Bln" pitchFamily="50" charset="0"/>
              </a:rPr>
              <a:t>Direct Capitalization Issues</a:t>
            </a:r>
          </a:p>
          <a:p>
            <a:pPr lvl="1">
              <a:lnSpc>
                <a:spcPct val="150000"/>
              </a:lnSpc>
            </a:pPr>
            <a:r>
              <a:rPr lang="en-US" sz="2000" dirty="0" smtClean="0">
                <a:latin typeface="Arnhem Pro Bln" pitchFamily="50" charset="0"/>
              </a:rPr>
              <a:t>DCF Issues</a:t>
            </a:r>
          </a:p>
          <a:p>
            <a:pPr>
              <a:lnSpc>
                <a:spcPct val="150000"/>
              </a:lnSpc>
            </a:pPr>
            <a:r>
              <a:rPr lang="en-US" sz="2000" dirty="0" smtClean="0">
                <a:latin typeface="Arnhem Pro Bln" pitchFamily="50" charset="0"/>
              </a:rPr>
              <a:t>Appraisal “Curve Balls”</a:t>
            </a:r>
            <a:endParaRPr lang="en-US" sz="2000" dirty="0">
              <a:latin typeface="Arnhem Pro Bln" pitchFamily="50" charset="0"/>
            </a:endParaRPr>
          </a:p>
          <a:p>
            <a:pPr>
              <a:lnSpc>
                <a:spcPct val="150000"/>
              </a:lnSpc>
              <a:spcBef>
                <a:spcPct val="0"/>
              </a:spcBef>
            </a:pPr>
            <a:r>
              <a:rPr lang="en-US" sz="2000" dirty="0" smtClean="0">
                <a:latin typeface="Arnhem Pro Bln" pitchFamily="50" charset="0"/>
              </a:rPr>
              <a:t>Q&amp;A Session</a:t>
            </a:r>
            <a:endParaRPr lang="en-US" sz="2000" dirty="0">
              <a:latin typeface="Arnhem Pro Bln" pitchFamily="50" charset="0"/>
            </a:endParaRPr>
          </a:p>
        </p:txBody>
      </p:sp>
    </p:spTree>
    <p:extLst>
      <p:ext uri="{BB962C8B-B14F-4D97-AF65-F5344CB8AC3E}">
        <p14:creationId xmlns:p14="http://schemas.microsoft.com/office/powerpoint/2010/main" val="912824267"/>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2353" y="928688"/>
            <a:ext cx="8121647" cy="5319712"/>
          </a:xfrm>
        </p:spPr>
        <p:txBody>
          <a:bodyPr/>
          <a:lstStyle/>
          <a:p>
            <a:pPr marL="0" indent="0">
              <a:lnSpc>
                <a:spcPct val="110000"/>
              </a:lnSpc>
              <a:spcBef>
                <a:spcPts val="1500"/>
              </a:spcBef>
              <a:spcAft>
                <a:spcPts val="0"/>
              </a:spcAft>
              <a:buNone/>
            </a:pPr>
            <a:r>
              <a:rPr lang="en-US" altLang="zh-TW" sz="2000" b="1" kern="1400" cap="all" dirty="0" smtClean="0">
                <a:solidFill>
                  <a:srgbClr val="006A4D"/>
                </a:solidFill>
                <a:latin typeface="Futura Hv BT"/>
              </a:rPr>
              <a:t>Market Analysis:</a:t>
            </a:r>
            <a:endParaRPr lang="en-US" altLang="zh-TW" sz="2000" b="1" kern="1400" cap="all" dirty="0">
              <a:solidFill>
                <a:srgbClr val="006A4D"/>
              </a:solidFill>
              <a:latin typeface="Futura Hv BT"/>
            </a:endParaRPr>
          </a:p>
          <a:p>
            <a:pPr>
              <a:lnSpc>
                <a:spcPct val="110000"/>
              </a:lnSpc>
              <a:spcBef>
                <a:spcPts val="600"/>
              </a:spcBef>
              <a:spcAft>
                <a:spcPts val="600"/>
              </a:spcAft>
            </a:pPr>
            <a:r>
              <a:rPr lang="en-US" altLang="zh-TW" sz="2000" b="1" dirty="0" smtClean="0">
                <a:latin typeface="Futura Bk BT" panose="020B0502020204020303" pitchFamily="34" charset="0"/>
                <a:ea typeface="PMingLiU" pitchFamily="18" charset="-120"/>
              </a:rPr>
              <a:t>Demand     </a:t>
            </a:r>
            <a:r>
              <a:rPr lang="en-US" altLang="zh-TW" sz="2000" b="1" dirty="0" err="1" smtClean="0">
                <a:solidFill>
                  <a:schemeClr val="bg1"/>
                </a:solidFill>
                <a:latin typeface="Futura Bk BT" panose="020B0502020204020303" pitchFamily="34" charset="0"/>
                <a:ea typeface="PMingLiU" pitchFamily="18" charset="-120"/>
              </a:rPr>
              <a:t>wwwwwwwwwwwwwwwwwwwwwwwwwwwwwwwwwwwwwwwwwww</a:t>
            </a:r>
            <a:r>
              <a:rPr lang="en-US" altLang="zh-TW" sz="2000" b="1" dirty="0" smtClean="0">
                <a:solidFill>
                  <a:schemeClr val="bg1"/>
                </a:solidFill>
                <a:latin typeface="Futura Bk BT" panose="020B0502020204020303" pitchFamily="34" charset="0"/>
                <a:ea typeface="PMingLiU" pitchFamily="18" charset="-120"/>
              </a:rPr>
              <a:t> </a:t>
            </a:r>
            <a:r>
              <a:rPr lang="en-US" altLang="zh-TW" sz="2000" b="1" dirty="0" smtClean="0">
                <a:latin typeface="Futura Bk BT" panose="020B0502020204020303" pitchFamily="34" charset="0"/>
                <a:ea typeface="PMingLiU" pitchFamily="18" charset="-120"/>
              </a:rPr>
              <a:t>                                                                                           </a:t>
            </a:r>
          </a:p>
          <a:p>
            <a:pPr>
              <a:lnSpc>
                <a:spcPct val="110000"/>
              </a:lnSpc>
              <a:spcBef>
                <a:spcPts val="600"/>
              </a:spcBef>
              <a:spcAft>
                <a:spcPts val="600"/>
              </a:spcAft>
            </a:pPr>
            <a:r>
              <a:rPr lang="en-US" altLang="zh-TW" sz="2000" b="1" dirty="0" smtClean="0">
                <a:latin typeface="Futura Bk BT" panose="020B0502020204020303" pitchFamily="34" charset="0"/>
                <a:ea typeface="PMingLiU" pitchFamily="18" charset="-120"/>
              </a:rPr>
              <a:t>Supply </a:t>
            </a:r>
            <a:r>
              <a:rPr lang="en-US" altLang="zh-TW" sz="2000" b="1" dirty="0" err="1">
                <a:solidFill>
                  <a:schemeClr val="bg1"/>
                </a:solidFill>
                <a:latin typeface="Futura Bk BT" panose="020B0502020204020303" pitchFamily="34" charset="0"/>
                <a:ea typeface="PMingLiU" pitchFamily="18" charset="-120"/>
              </a:rPr>
              <a:t>wwwwwwwwwwwwwwwwwwwwwwwwwwwwwwwwwwwwwwwwwww</a:t>
            </a:r>
            <a:r>
              <a:rPr lang="en-US" altLang="zh-TW" sz="2000" b="1" dirty="0">
                <a:solidFill>
                  <a:schemeClr val="bg1"/>
                </a:solidFill>
                <a:latin typeface="Futura Bk BT" panose="020B0502020204020303" pitchFamily="34" charset="0"/>
                <a:ea typeface="PMingLiU" pitchFamily="18" charset="-120"/>
              </a:rPr>
              <a:t> </a:t>
            </a:r>
            <a:endParaRPr lang="en-US" altLang="zh-TW" sz="2000" b="1" dirty="0" smtClean="0">
              <a:latin typeface="Futura Bk BT" panose="020B0502020204020303" pitchFamily="34" charset="0"/>
              <a:ea typeface="PMingLiU" pitchFamily="18" charset="-120"/>
            </a:endParaRPr>
          </a:p>
          <a:p>
            <a:pPr>
              <a:lnSpc>
                <a:spcPct val="110000"/>
              </a:lnSpc>
              <a:spcBef>
                <a:spcPts val="600"/>
              </a:spcBef>
              <a:spcAft>
                <a:spcPts val="600"/>
              </a:spcAft>
            </a:pPr>
            <a:r>
              <a:rPr lang="en-US" altLang="zh-TW" sz="2000" b="1" dirty="0" smtClean="0">
                <a:latin typeface="Futura Bk BT" panose="020B0502020204020303" pitchFamily="34" charset="0"/>
                <a:ea typeface="PMingLiU" pitchFamily="18" charset="-120"/>
              </a:rPr>
              <a:t>Absorption</a:t>
            </a:r>
          </a:p>
          <a:p>
            <a:pPr>
              <a:lnSpc>
                <a:spcPct val="110000"/>
              </a:lnSpc>
              <a:spcBef>
                <a:spcPts val="600"/>
              </a:spcBef>
              <a:spcAft>
                <a:spcPts val="600"/>
              </a:spcAft>
            </a:pPr>
            <a:r>
              <a:rPr lang="en-US" sz="2000" b="1" dirty="0" smtClean="0">
                <a:latin typeface="Futura Bk BT" panose="020B0502020204020303" pitchFamily="34" charset="0"/>
                <a:ea typeface="PMingLiU" pitchFamily="18" charset="-120"/>
              </a:rPr>
              <a:t>Rents </a:t>
            </a:r>
            <a:r>
              <a:rPr lang="en-US" altLang="zh-TW" sz="2000" b="1" dirty="0" err="1">
                <a:solidFill>
                  <a:schemeClr val="bg1"/>
                </a:solidFill>
                <a:latin typeface="Futura Bk BT" panose="020B0502020204020303" pitchFamily="34" charset="0"/>
                <a:ea typeface="PMingLiU" pitchFamily="18" charset="-120"/>
              </a:rPr>
              <a:t>wwwwwwwwwwwwwwwwwwwwwwwwwwwwwwwwwwwwwwwwwww</a:t>
            </a:r>
            <a:r>
              <a:rPr lang="en-US" altLang="zh-TW" sz="2000" b="1" dirty="0">
                <a:solidFill>
                  <a:schemeClr val="bg1"/>
                </a:solidFill>
                <a:latin typeface="Futura Bk BT" panose="020B0502020204020303" pitchFamily="34" charset="0"/>
                <a:ea typeface="PMingLiU" pitchFamily="18" charset="-120"/>
              </a:rPr>
              <a:t> </a:t>
            </a:r>
            <a:endParaRPr lang="en-US" sz="2000" b="1" dirty="0" smtClean="0">
              <a:latin typeface="Futura Bk BT" panose="020B0502020204020303" pitchFamily="34" charset="0"/>
              <a:ea typeface="PMingLiU" pitchFamily="18" charset="-120"/>
            </a:endParaRPr>
          </a:p>
          <a:p>
            <a:pPr>
              <a:lnSpc>
                <a:spcPct val="110000"/>
              </a:lnSpc>
              <a:spcBef>
                <a:spcPts val="600"/>
              </a:spcBef>
              <a:spcAft>
                <a:spcPts val="600"/>
              </a:spcAft>
            </a:pPr>
            <a:r>
              <a:rPr lang="en-US" sz="2000" b="1" dirty="0" smtClean="0">
                <a:latin typeface="Futura Bk BT" panose="020B0502020204020303" pitchFamily="34" charset="0"/>
                <a:ea typeface="PMingLiU" pitchFamily="18" charset="-120"/>
              </a:rPr>
              <a:t>Why important? </a:t>
            </a:r>
            <a:r>
              <a:rPr lang="en-US" altLang="zh-TW" sz="2000" b="1" dirty="0" err="1">
                <a:solidFill>
                  <a:schemeClr val="bg1"/>
                </a:solidFill>
                <a:latin typeface="Futura Bk BT" panose="020B0502020204020303" pitchFamily="34" charset="0"/>
                <a:ea typeface="PMingLiU" pitchFamily="18" charset="-120"/>
              </a:rPr>
              <a:t>wwwwwwwwwwwwwwwwwwwwwwwwwwwwwwwwwwwwwwwwwww</a:t>
            </a:r>
            <a:r>
              <a:rPr lang="en-US" sz="2000" b="1" dirty="0" smtClean="0">
                <a:latin typeface="Futura Bk BT" panose="020B0502020204020303" pitchFamily="34" charset="0"/>
                <a:ea typeface="PMingLiU" pitchFamily="18" charset="-120"/>
              </a:rPr>
              <a:t> </a:t>
            </a:r>
          </a:p>
          <a:p>
            <a:pPr>
              <a:lnSpc>
                <a:spcPct val="110000"/>
              </a:lnSpc>
              <a:spcBef>
                <a:spcPts val="600"/>
              </a:spcBef>
              <a:spcAft>
                <a:spcPts val="600"/>
              </a:spcAft>
            </a:pPr>
            <a:r>
              <a:rPr lang="en-US" sz="2000" b="1" dirty="0" smtClean="0">
                <a:latin typeface="Futura Bk BT" panose="020B0502020204020303" pitchFamily="34" charset="0"/>
                <a:ea typeface="PMingLiU" pitchFamily="18" charset="-120"/>
              </a:rPr>
              <a:t>Sources of Data</a:t>
            </a:r>
          </a:p>
          <a:p>
            <a:pPr>
              <a:lnSpc>
                <a:spcPct val="110000"/>
              </a:lnSpc>
              <a:spcBef>
                <a:spcPts val="600"/>
              </a:spcBef>
              <a:spcAft>
                <a:spcPts val="600"/>
              </a:spcAft>
            </a:pPr>
            <a:r>
              <a:rPr lang="en-US" sz="2000" b="1" dirty="0" smtClean="0">
                <a:latin typeface="Futura Bk BT" panose="020B0502020204020303" pitchFamily="34" charset="0"/>
                <a:ea typeface="PMingLiU" pitchFamily="18" charset="-120"/>
              </a:rPr>
              <a:t>Trends</a:t>
            </a:r>
          </a:p>
        </p:txBody>
      </p:sp>
      <p:sp>
        <p:nvSpPr>
          <p:cNvPr id="2" name="Title 1"/>
          <p:cNvSpPr>
            <a:spLocks noGrp="1"/>
          </p:cNvSpPr>
          <p:nvPr>
            <p:ph type="title"/>
          </p:nvPr>
        </p:nvSpPr>
        <p:spPr/>
        <p:txBody>
          <a:bodyPr/>
          <a:lstStyle/>
          <a:p>
            <a:r>
              <a:rPr lang="en-US" dirty="0" smtClean="0">
                <a:latin typeface="Futura Bk BT" panose="020B0502020204020303" pitchFamily="34" charset="0"/>
              </a:rPr>
              <a:t>Market Analysis Overview</a:t>
            </a:r>
            <a:endParaRPr lang="en-US" dirty="0">
              <a:latin typeface="Futura Bk BT" panose="020B0502020204020303" pitchFamily="34" charset="0"/>
            </a:endParaRPr>
          </a:p>
        </p:txBody>
      </p:sp>
      <p:sp>
        <p:nvSpPr>
          <p:cNvPr id="4" name="Content Placeholder 2"/>
          <p:cNvSpPr txBox="1">
            <a:spLocks/>
          </p:cNvSpPr>
          <p:nvPr/>
        </p:nvSpPr>
        <p:spPr bwMode="auto">
          <a:xfrm>
            <a:off x="3505200" y="928688"/>
            <a:ext cx="5607051" cy="5319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8600" indent="-228600" algn="l" rtl="0" fontAlgn="base">
              <a:spcBef>
                <a:spcPct val="25000"/>
              </a:spcBef>
              <a:spcAft>
                <a:spcPct val="0"/>
              </a:spcAft>
              <a:buClr>
                <a:srgbClr val="69BE28"/>
              </a:buClr>
              <a:buFont typeface="Wingdings" pitchFamily="2" charset="2"/>
              <a:buChar char="§"/>
              <a:defRPr sz="2400">
                <a:solidFill>
                  <a:srgbClr val="000000"/>
                </a:solidFill>
                <a:latin typeface="+mn-lt"/>
                <a:ea typeface="+mn-ea"/>
                <a:cs typeface="+mn-cs"/>
              </a:defRPr>
            </a:lvl1pPr>
            <a:lvl2pPr marL="461963" indent="-231775" algn="l" rtl="0" fontAlgn="base">
              <a:spcBef>
                <a:spcPct val="0"/>
              </a:spcBef>
              <a:spcAft>
                <a:spcPct val="0"/>
              </a:spcAft>
              <a:buClr>
                <a:srgbClr val="B2B2B2"/>
              </a:buClr>
              <a:buChar char="•"/>
              <a:defRPr sz="2400">
                <a:solidFill>
                  <a:schemeClr val="tx1"/>
                </a:solidFill>
                <a:latin typeface="+mn-lt"/>
                <a:cs typeface="+mn-cs"/>
              </a:defRPr>
            </a:lvl2pPr>
            <a:lvl3pPr marL="749300" indent="-173038" algn="l" rtl="0" fontAlgn="base">
              <a:spcBef>
                <a:spcPct val="0"/>
              </a:spcBef>
              <a:spcAft>
                <a:spcPct val="0"/>
              </a:spcAft>
              <a:buClr>
                <a:schemeClr val="tx1"/>
              </a:buClr>
              <a:buFont typeface="Arial" charset="0"/>
              <a:buChar char="–"/>
              <a:defRPr sz="2000">
                <a:solidFill>
                  <a:schemeClr val="tx1"/>
                </a:solidFill>
                <a:latin typeface="+mn-lt"/>
                <a:cs typeface="+mn-cs"/>
              </a:defRPr>
            </a:lvl3pPr>
            <a:lvl4pPr marL="1042988" indent="-179388" algn="l" rtl="0" fontAlgn="base">
              <a:spcBef>
                <a:spcPct val="0"/>
              </a:spcBef>
              <a:spcAft>
                <a:spcPct val="0"/>
              </a:spcAft>
              <a:buClr>
                <a:schemeClr val="tx1"/>
              </a:buClr>
              <a:buFont typeface="Arial Unicode MS" pitchFamily="34" charset="-128"/>
              <a:buChar char="–"/>
              <a:defRPr sz="1600">
                <a:solidFill>
                  <a:srgbClr val="000000"/>
                </a:solidFill>
                <a:latin typeface="+mn-lt"/>
                <a:cs typeface="+mn-cs"/>
              </a:defRPr>
            </a:lvl4pPr>
            <a:lvl5pPr marL="1282700" indent="-125413" algn="l" rtl="0" fontAlgn="base">
              <a:spcBef>
                <a:spcPct val="0"/>
              </a:spcBef>
              <a:spcAft>
                <a:spcPct val="0"/>
              </a:spcAft>
              <a:buClr>
                <a:schemeClr val="tx1"/>
              </a:buClr>
              <a:buChar char="•"/>
              <a:defRPr sz="1600">
                <a:solidFill>
                  <a:srgbClr val="000000"/>
                </a:solidFill>
                <a:latin typeface="+mn-lt"/>
                <a:cs typeface="+mn-cs"/>
              </a:defRPr>
            </a:lvl5pPr>
            <a:lvl6pPr marL="1739900" indent="-125413" algn="l" rtl="0" fontAlgn="base">
              <a:spcBef>
                <a:spcPct val="0"/>
              </a:spcBef>
              <a:spcAft>
                <a:spcPct val="0"/>
              </a:spcAft>
              <a:buClr>
                <a:schemeClr val="tx1"/>
              </a:buClr>
              <a:buChar char="•"/>
              <a:defRPr sz="1600">
                <a:solidFill>
                  <a:srgbClr val="000000"/>
                </a:solidFill>
                <a:latin typeface="+mn-lt"/>
                <a:cs typeface="+mn-cs"/>
              </a:defRPr>
            </a:lvl6pPr>
            <a:lvl7pPr marL="2197100" indent="-125413" algn="l" rtl="0" fontAlgn="base">
              <a:spcBef>
                <a:spcPct val="0"/>
              </a:spcBef>
              <a:spcAft>
                <a:spcPct val="0"/>
              </a:spcAft>
              <a:buClr>
                <a:schemeClr val="tx1"/>
              </a:buClr>
              <a:buChar char="•"/>
              <a:defRPr sz="1600">
                <a:solidFill>
                  <a:srgbClr val="000000"/>
                </a:solidFill>
                <a:latin typeface="+mn-lt"/>
                <a:cs typeface="+mn-cs"/>
              </a:defRPr>
            </a:lvl7pPr>
            <a:lvl8pPr marL="2654300" indent="-125413" algn="l" rtl="0" fontAlgn="base">
              <a:spcBef>
                <a:spcPct val="0"/>
              </a:spcBef>
              <a:spcAft>
                <a:spcPct val="0"/>
              </a:spcAft>
              <a:buClr>
                <a:schemeClr val="tx1"/>
              </a:buClr>
              <a:buChar char="•"/>
              <a:defRPr sz="1600">
                <a:solidFill>
                  <a:srgbClr val="000000"/>
                </a:solidFill>
                <a:latin typeface="+mn-lt"/>
                <a:cs typeface="+mn-cs"/>
              </a:defRPr>
            </a:lvl8pPr>
            <a:lvl9pPr marL="3111500" indent="-125413" algn="l" rtl="0" fontAlgn="base">
              <a:spcBef>
                <a:spcPct val="0"/>
              </a:spcBef>
              <a:spcAft>
                <a:spcPct val="0"/>
              </a:spcAft>
              <a:buClr>
                <a:schemeClr val="tx1"/>
              </a:buClr>
              <a:buChar char="•"/>
              <a:defRPr sz="1600">
                <a:solidFill>
                  <a:srgbClr val="000000"/>
                </a:solidFill>
                <a:latin typeface="+mn-lt"/>
                <a:cs typeface="+mn-cs"/>
              </a:defRPr>
            </a:lvl9pPr>
          </a:lstStyle>
          <a:p>
            <a:pPr marL="0" indent="0">
              <a:lnSpc>
                <a:spcPct val="110000"/>
              </a:lnSpc>
              <a:spcBef>
                <a:spcPts val="1500"/>
              </a:spcBef>
              <a:spcAft>
                <a:spcPts val="0"/>
              </a:spcAft>
              <a:buFont typeface="Wingdings" pitchFamily="2" charset="2"/>
              <a:buNone/>
            </a:pPr>
            <a:r>
              <a:rPr lang="en-US" altLang="zh-TW" sz="2000" b="1" kern="1400" cap="all" dirty="0" smtClean="0">
                <a:solidFill>
                  <a:srgbClr val="006A4D"/>
                </a:solidFill>
                <a:latin typeface="Futura Hv BT"/>
              </a:rPr>
              <a:t> </a:t>
            </a:r>
          </a:p>
          <a:p>
            <a:pPr>
              <a:lnSpc>
                <a:spcPct val="110000"/>
              </a:lnSpc>
              <a:spcBef>
                <a:spcPts val="600"/>
              </a:spcBef>
              <a:spcAft>
                <a:spcPts val="600"/>
              </a:spcAft>
            </a:pPr>
            <a:r>
              <a:rPr lang="en-US" altLang="zh-TW" sz="2000" kern="0" dirty="0" smtClean="0">
                <a:latin typeface="Futura Bk BT" panose="020B0502020204020303" pitchFamily="34" charset="0"/>
                <a:ea typeface="PMingLiU" pitchFamily="18" charset="-120"/>
              </a:rPr>
              <a:t>“Office prone” job growth, relocation, absorption vs leasing</a:t>
            </a:r>
          </a:p>
          <a:p>
            <a:pPr>
              <a:lnSpc>
                <a:spcPct val="110000"/>
              </a:lnSpc>
              <a:spcBef>
                <a:spcPts val="600"/>
              </a:spcBef>
              <a:spcAft>
                <a:spcPts val="600"/>
              </a:spcAft>
            </a:pPr>
            <a:r>
              <a:rPr lang="en-US" altLang="zh-TW" sz="2000" kern="0" dirty="0" smtClean="0">
                <a:latin typeface="Futura Bk BT" panose="020B0502020204020303" pitchFamily="34" charset="0"/>
                <a:ea typeface="PMingLiU" pitchFamily="18" charset="-120"/>
              </a:rPr>
              <a:t>Easier, By Class, Existing/construction, vacancy, sublet space</a:t>
            </a:r>
          </a:p>
          <a:p>
            <a:pPr>
              <a:lnSpc>
                <a:spcPct val="110000"/>
              </a:lnSpc>
              <a:spcBef>
                <a:spcPts val="600"/>
              </a:spcBef>
              <a:spcAft>
                <a:spcPts val="600"/>
              </a:spcAft>
            </a:pPr>
            <a:r>
              <a:rPr lang="en-US" altLang="zh-TW" sz="2000" kern="0" dirty="0" smtClean="0">
                <a:latin typeface="Futura Bk BT" panose="020B0502020204020303" pitchFamily="34" charset="0"/>
                <a:ea typeface="PMingLiU" pitchFamily="18" charset="-120"/>
              </a:rPr>
              <a:t>History, capture, pre-leasing, rent</a:t>
            </a:r>
          </a:p>
          <a:p>
            <a:pPr>
              <a:lnSpc>
                <a:spcPct val="110000"/>
              </a:lnSpc>
              <a:spcBef>
                <a:spcPts val="600"/>
              </a:spcBef>
              <a:spcAft>
                <a:spcPts val="600"/>
              </a:spcAft>
            </a:pPr>
            <a:r>
              <a:rPr lang="en-US" sz="2000" kern="0" dirty="0" smtClean="0">
                <a:latin typeface="Futura Bk BT" panose="020B0502020204020303" pitchFamily="34" charset="0"/>
                <a:ea typeface="PMingLiU" pitchFamily="18" charset="-120"/>
              </a:rPr>
              <a:t>Actual, vacancy, construction, competitive position, outperform</a:t>
            </a:r>
          </a:p>
          <a:p>
            <a:pPr>
              <a:lnSpc>
                <a:spcPct val="110000"/>
              </a:lnSpc>
              <a:spcBef>
                <a:spcPts val="600"/>
              </a:spcBef>
              <a:spcAft>
                <a:spcPts val="600"/>
              </a:spcAft>
            </a:pPr>
            <a:r>
              <a:rPr lang="en-US" sz="2000" kern="0" dirty="0" smtClean="0">
                <a:latin typeface="Futura Bk BT" panose="020B0502020204020303" pitchFamily="34" charset="0"/>
                <a:ea typeface="PMingLiU" pitchFamily="18" charset="-120"/>
              </a:rPr>
              <a:t>Gain understanding of what constitutes and drives a particular market</a:t>
            </a:r>
          </a:p>
          <a:p>
            <a:pPr>
              <a:lnSpc>
                <a:spcPct val="110000"/>
              </a:lnSpc>
              <a:spcBef>
                <a:spcPts val="600"/>
              </a:spcBef>
              <a:spcAft>
                <a:spcPts val="600"/>
              </a:spcAft>
            </a:pPr>
            <a:r>
              <a:rPr lang="en-US" sz="2000" kern="0" dirty="0">
                <a:latin typeface="Futura Bk BT" panose="020B0502020204020303" pitchFamily="34" charset="0"/>
                <a:ea typeface="PMingLiU" pitchFamily="18" charset="-120"/>
              </a:rPr>
              <a:t>Quarterly Market </a:t>
            </a:r>
            <a:r>
              <a:rPr lang="en-US" sz="2000" kern="0" dirty="0" smtClean="0">
                <a:latin typeface="Futura Bk BT" panose="020B0502020204020303" pitchFamily="34" charset="0"/>
                <a:ea typeface="PMingLiU" pitchFamily="18" charset="-120"/>
              </a:rPr>
              <a:t>reports, Participant Interviews</a:t>
            </a:r>
          </a:p>
          <a:p>
            <a:pPr>
              <a:lnSpc>
                <a:spcPct val="110000"/>
              </a:lnSpc>
              <a:spcBef>
                <a:spcPts val="600"/>
              </a:spcBef>
              <a:spcAft>
                <a:spcPts val="600"/>
              </a:spcAft>
            </a:pPr>
            <a:r>
              <a:rPr lang="en-US" sz="2000" kern="0" dirty="0" smtClean="0">
                <a:latin typeface="Futura Bk BT" panose="020B0502020204020303" pitchFamily="34" charset="0"/>
                <a:ea typeface="PMingLiU" pitchFamily="18" charset="-120"/>
              </a:rPr>
              <a:t>Millennials, sustainability, collaborative work space, design, </a:t>
            </a:r>
            <a:r>
              <a:rPr lang="en-US" sz="2000" kern="0" dirty="0" err="1" smtClean="0">
                <a:latin typeface="Futura Bk BT" panose="020B0502020204020303" pitchFamily="34" charset="0"/>
                <a:ea typeface="PMingLiU" pitchFamily="18" charset="-120"/>
              </a:rPr>
              <a:t>WeWork</a:t>
            </a:r>
            <a:r>
              <a:rPr lang="en-US" sz="2000" kern="0" dirty="0" smtClean="0">
                <a:latin typeface="Futura Bk BT" panose="020B0502020204020303" pitchFamily="34" charset="0"/>
                <a:ea typeface="PMingLiU" pitchFamily="18" charset="-120"/>
              </a:rPr>
              <a:t> Building, ATV Building, </a:t>
            </a:r>
            <a:r>
              <a:rPr lang="en-US" sz="2000" kern="0" dirty="0" err="1" smtClean="0">
                <a:latin typeface="Futura Bk BT" panose="020B0502020204020303" pitchFamily="34" charset="0"/>
                <a:ea typeface="PMingLiU" pitchFamily="18" charset="-120"/>
              </a:rPr>
              <a:t>BofA</a:t>
            </a:r>
            <a:r>
              <a:rPr lang="en-US" sz="2000" kern="0" dirty="0" smtClean="0">
                <a:latin typeface="Futura Bk BT" panose="020B0502020204020303" pitchFamily="34" charset="0"/>
                <a:ea typeface="PMingLiU" pitchFamily="18" charset="-120"/>
              </a:rPr>
              <a:t> Tower</a:t>
            </a:r>
            <a:endParaRPr lang="en-US" kern="0" dirty="0"/>
          </a:p>
        </p:txBody>
      </p:sp>
    </p:spTree>
    <p:extLst>
      <p:ext uri="{BB962C8B-B14F-4D97-AF65-F5344CB8AC3E}">
        <p14:creationId xmlns:p14="http://schemas.microsoft.com/office/powerpoint/2010/main" val="2328098253"/>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Property Data and Interview-Check Lists</a:t>
            </a:r>
            <a:endParaRPr lang="en-US" dirty="0">
              <a:latin typeface="Futura Bk BT" panose="020B0502020204020303" pitchFamily="34" charset="0"/>
            </a:endParaRPr>
          </a:p>
        </p:txBody>
      </p:sp>
      <p:sp>
        <p:nvSpPr>
          <p:cNvPr id="3" name="Content Placeholder 4"/>
          <p:cNvSpPr>
            <a:spLocks noGrp="1"/>
          </p:cNvSpPr>
          <p:nvPr>
            <p:ph idx="1"/>
          </p:nvPr>
        </p:nvSpPr>
        <p:spPr>
          <a:xfrm>
            <a:off x="1143000" y="838200"/>
            <a:ext cx="6553200" cy="3505200"/>
          </a:xfrm>
        </p:spPr>
        <p:txBody>
          <a:bodyPr/>
          <a:lstStyle/>
          <a:p>
            <a:pPr>
              <a:lnSpc>
                <a:spcPct val="150000"/>
              </a:lnSpc>
              <a:spcBef>
                <a:spcPct val="0"/>
              </a:spcBef>
            </a:pPr>
            <a:r>
              <a:rPr lang="en-US" dirty="0" smtClean="0">
                <a:latin typeface="Arnhem Pro Bln" pitchFamily="50" charset="0"/>
              </a:rPr>
              <a:t>Renewal </a:t>
            </a:r>
            <a:r>
              <a:rPr lang="en-US" dirty="0">
                <a:latin typeface="Arnhem Pro Bln" pitchFamily="50" charset="0"/>
              </a:rPr>
              <a:t>options at below market rents</a:t>
            </a:r>
          </a:p>
          <a:p>
            <a:pPr>
              <a:lnSpc>
                <a:spcPct val="150000"/>
              </a:lnSpc>
              <a:spcBef>
                <a:spcPct val="0"/>
              </a:spcBef>
            </a:pPr>
            <a:r>
              <a:rPr lang="en-US" dirty="0" smtClean="0">
                <a:latin typeface="Arnhem Pro Bln" pitchFamily="50" charset="0"/>
              </a:rPr>
              <a:t>CAM </a:t>
            </a:r>
            <a:r>
              <a:rPr lang="en-US" dirty="0">
                <a:latin typeface="Arnhem Pro Bln" pitchFamily="50" charset="0"/>
              </a:rPr>
              <a:t>reconciliation details</a:t>
            </a:r>
          </a:p>
          <a:p>
            <a:pPr>
              <a:lnSpc>
                <a:spcPct val="150000"/>
              </a:lnSpc>
              <a:spcBef>
                <a:spcPct val="0"/>
              </a:spcBef>
            </a:pPr>
            <a:r>
              <a:rPr lang="en-US" dirty="0" smtClean="0">
                <a:latin typeface="Arnhem Pro Bln" pitchFamily="50" charset="0"/>
              </a:rPr>
              <a:t>Right </a:t>
            </a:r>
            <a:r>
              <a:rPr lang="en-US" dirty="0">
                <a:latin typeface="Arnhem Pro Bln" pitchFamily="50" charset="0"/>
              </a:rPr>
              <a:t>of first refusal on adjoining spaces</a:t>
            </a:r>
          </a:p>
          <a:p>
            <a:pPr>
              <a:lnSpc>
                <a:spcPct val="150000"/>
              </a:lnSpc>
              <a:spcBef>
                <a:spcPct val="0"/>
              </a:spcBef>
            </a:pPr>
            <a:r>
              <a:rPr lang="en-US" dirty="0" smtClean="0">
                <a:latin typeface="Arnhem Pro Bln" pitchFamily="50" charset="0"/>
              </a:rPr>
              <a:t>Termination </a:t>
            </a:r>
            <a:r>
              <a:rPr lang="en-US" dirty="0">
                <a:latin typeface="Arnhem Pro Bln" pitchFamily="50" charset="0"/>
              </a:rPr>
              <a:t>options</a:t>
            </a:r>
          </a:p>
          <a:p>
            <a:pPr>
              <a:lnSpc>
                <a:spcPct val="150000"/>
              </a:lnSpc>
              <a:spcBef>
                <a:spcPct val="0"/>
              </a:spcBef>
            </a:pPr>
            <a:r>
              <a:rPr lang="en-US" dirty="0" smtClean="0">
                <a:latin typeface="Arnhem Pro Bln" pitchFamily="50" charset="0"/>
              </a:rPr>
              <a:t>Real </a:t>
            </a:r>
            <a:r>
              <a:rPr lang="en-US" dirty="0">
                <a:latin typeface="Arnhem Pro Bln" pitchFamily="50" charset="0"/>
              </a:rPr>
              <a:t>estate tax credits</a:t>
            </a:r>
          </a:p>
          <a:p>
            <a:pPr>
              <a:lnSpc>
                <a:spcPct val="150000"/>
              </a:lnSpc>
              <a:spcBef>
                <a:spcPct val="0"/>
              </a:spcBef>
            </a:pPr>
            <a:r>
              <a:rPr lang="en-US" dirty="0" smtClean="0">
                <a:latin typeface="Arnhem Pro Bln" pitchFamily="50" charset="0"/>
              </a:rPr>
              <a:t>Amortization </a:t>
            </a:r>
            <a:r>
              <a:rPr lang="en-US" dirty="0">
                <a:latin typeface="Arnhem Pro Bln" pitchFamily="50" charset="0"/>
              </a:rPr>
              <a:t>of above market </a:t>
            </a:r>
            <a:r>
              <a:rPr lang="en-US" dirty="0" smtClean="0">
                <a:latin typeface="Arnhem Pro Bln" pitchFamily="50" charset="0"/>
              </a:rPr>
              <a:t>TI’s</a:t>
            </a:r>
          </a:p>
          <a:p>
            <a:pPr>
              <a:lnSpc>
                <a:spcPct val="150000"/>
              </a:lnSpc>
              <a:spcBef>
                <a:spcPct val="0"/>
              </a:spcBef>
            </a:pPr>
            <a:r>
              <a:rPr lang="en-US" dirty="0" smtClean="0">
                <a:latin typeface="Arnhem Pro Bln" pitchFamily="50" charset="0"/>
              </a:rPr>
              <a:t>Base Year Stops for each tenant</a:t>
            </a:r>
            <a:endParaRPr lang="en-US" dirty="0">
              <a:latin typeface="Arnhem Pro Bln" pitchFamily="50" charset="0"/>
            </a:endParaRPr>
          </a:p>
        </p:txBody>
      </p:sp>
      <p:pic>
        <p:nvPicPr>
          <p:cNvPr id="21506" name="Picture 2" descr="https://coachingyouthfootballdotorg.files.wordpress.com/2015/04/checkli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7900" y="3962400"/>
            <a:ext cx="3048000" cy="277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098253"/>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The Three Approaches to Value</a:t>
            </a:r>
            <a:endParaRPr lang="en-US" dirty="0">
              <a:latin typeface="Futura Bk BT" panose="020B0502020204020303" pitchFamily="34" charset="0"/>
            </a:endParaRPr>
          </a:p>
        </p:txBody>
      </p:sp>
      <p:graphicFrame>
        <p:nvGraphicFramePr>
          <p:cNvPr id="5" name="Diagram 4"/>
          <p:cNvGraphicFramePr/>
          <p:nvPr>
            <p:extLst>
              <p:ext uri="{D42A27DB-BD31-4B8C-83A1-F6EECF244321}">
                <p14:modId xmlns:p14="http://schemas.microsoft.com/office/powerpoint/2010/main" val="1837315892"/>
              </p:ext>
            </p:extLst>
          </p:nvPr>
        </p:nvGraphicFramePr>
        <p:xfrm>
          <a:off x="2057400" y="2032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649819" y="1295400"/>
            <a:ext cx="6781800" cy="400110"/>
          </a:xfrm>
          <a:prstGeom prst="rect">
            <a:avLst/>
          </a:prstGeom>
        </p:spPr>
        <p:txBody>
          <a:bodyPr wrap="square">
            <a:spAutoFit/>
          </a:bodyPr>
          <a:lstStyle/>
          <a:p>
            <a:pPr algn="ctr">
              <a:spcBef>
                <a:spcPts val="600"/>
              </a:spcBef>
              <a:spcAft>
                <a:spcPts val="600"/>
              </a:spcAft>
              <a:buNone/>
            </a:pPr>
            <a:r>
              <a:rPr lang="en-US" sz="2000" b="1" kern="1400" cap="all" dirty="0" smtClean="0">
                <a:solidFill>
                  <a:srgbClr val="006A4D"/>
                </a:solidFill>
                <a:latin typeface="Futura Hv BT"/>
              </a:rPr>
              <a:t>Potential Pitfalls and Concerns in each</a:t>
            </a:r>
          </a:p>
        </p:txBody>
      </p:sp>
    </p:spTree>
    <p:extLst>
      <p:ext uri="{BB962C8B-B14F-4D97-AF65-F5344CB8AC3E}">
        <p14:creationId xmlns:p14="http://schemas.microsoft.com/office/powerpoint/2010/main" val="1968539373"/>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Cost Approach</a:t>
            </a:r>
            <a:endParaRPr lang="en-US" dirty="0"/>
          </a:p>
        </p:txBody>
      </p:sp>
      <p:sp>
        <p:nvSpPr>
          <p:cNvPr id="4" name="TextBox 3"/>
          <p:cNvSpPr txBox="1"/>
          <p:nvPr/>
        </p:nvSpPr>
        <p:spPr>
          <a:xfrm>
            <a:off x="1000125" y="2949713"/>
            <a:ext cx="7696200" cy="707886"/>
          </a:xfrm>
          <a:prstGeom prst="rect">
            <a:avLst/>
          </a:prstGeom>
          <a:noFill/>
        </p:spPr>
        <p:txBody>
          <a:bodyPr wrap="square" rtlCol="0">
            <a:spAutoFit/>
          </a:bodyPr>
          <a:lstStyle/>
          <a:p>
            <a:pPr algn="ctr"/>
            <a:r>
              <a:rPr lang="en-US" sz="4000" b="1" kern="1400" cap="all" dirty="0" smtClean="0">
                <a:solidFill>
                  <a:srgbClr val="006A4D"/>
                </a:solidFill>
                <a:latin typeface="Futura Hv BT"/>
              </a:rPr>
              <a:t>Cost Approach</a:t>
            </a:r>
            <a:endParaRPr lang="en-US" sz="4000" b="1" kern="1400" cap="all" dirty="0">
              <a:solidFill>
                <a:srgbClr val="006A4D"/>
              </a:solidFill>
              <a:latin typeface="Futura Hv BT"/>
            </a:endParaRPr>
          </a:p>
        </p:txBody>
      </p:sp>
    </p:spTree>
    <p:extLst>
      <p:ext uri="{BB962C8B-B14F-4D97-AF65-F5344CB8AC3E}">
        <p14:creationId xmlns:p14="http://schemas.microsoft.com/office/powerpoint/2010/main" val="376767593"/>
      </p:ext>
    </p:extLst>
  </p:cSld>
  <p:clrMapOvr>
    <a:masterClrMapping/>
  </p:clrMapOvr>
  <p:transition spd="med" advClick="0" advTm="3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xit" presetSubtype="8" fill="hold" grpId="1" nodeType="afterEffect">
                                  <p:stCondLst>
                                    <p:cond delay="3000"/>
                                  </p:stCondLst>
                                  <p:childTnLst>
                                    <p:animEffect transition="out" filter="wipe(left)">
                                      <p:cBhvr>
                                        <p:cTn id="10" dur="1000"/>
                                        <p:tgtEl>
                                          <p:spTgt spid="4"/>
                                        </p:tgtEl>
                                      </p:cBhvr>
                                    </p:animEffect>
                                    <p:set>
                                      <p:cBhvr>
                                        <p:cTn id="11"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Cost Approach</a:t>
            </a:r>
            <a:endParaRPr lang="en-US" dirty="0">
              <a:latin typeface="Futura Bk BT" panose="020B0502020204020303" pitchFamily="34" charset="0"/>
            </a:endParaRPr>
          </a:p>
        </p:txBody>
      </p:sp>
      <p:sp>
        <p:nvSpPr>
          <p:cNvPr id="4" name="Rectangle 3"/>
          <p:cNvSpPr/>
          <p:nvPr/>
        </p:nvSpPr>
        <p:spPr>
          <a:xfrm>
            <a:off x="990602" y="819089"/>
            <a:ext cx="7212419" cy="400110"/>
          </a:xfrm>
          <a:prstGeom prst="rect">
            <a:avLst/>
          </a:prstGeom>
        </p:spPr>
        <p:txBody>
          <a:bodyPr wrap="square">
            <a:spAutoFit/>
          </a:bodyPr>
          <a:lstStyle/>
          <a:p>
            <a:pPr>
              <a:spcBef>
                <a:spcPts val="600"/>
              </a:spcBef>
              <a:spcAft>
                <a:spcPts val="600"/>
              </a:spcAft>
              <a:buNone/>
            </a:pPr>
            <a:r>
              <a:rPr lang="en-US" sz="2000" b="1" kern="1400" cap="all" dirty="0" smtClean="0">
                <a:solidFill>
                  <a:srgbClr val="006A4D"/>
                </a:solidFill>
                <a:latin typeface="Futura Hv BT"/>
              </a:rPr>
              <a:t>Area of concern in the Cost approach</a:t>
            </a:r>
          </a:p>
        </p:txBody>
      </p:sp>
      <p:sp>
        <p:nvSpPr>
          <p:cNvPr id="9" name="Content Placeholder 2"/>
          <p:cNvSpPr>
            <a:spLocks noGrp="1"/>
          </p:cNvSpPr>
          <p:nvPr>
            <p:ph idx="1"/>
          </p:nvPr>
        </p:nvSpPr>
        <p:spPr>
          <a:xfrm>
            <a:off x="1022351" y="928688"/>
            <a:ext cx="7893049" cy="5319712"/>
          </a:xfrm>
        </p:spPr>
        <p:txBody>
          <a:bodyPr/>
          <a:lstStyle/>
          <a:p>
            <a:pPr>
              <a:lnSpc>
                <a:spcPct val="110000"/>
              </a:lnSpc>
              <a:spcBef>
                <a:spcPts val="600"/>
              </a:spcBef>
              <a:spcAft>
                <a:spcPts val="600"/>
              </a:spcAft>
            </a:pPr>
            <a:endParaRPr lang="en-US" altLang="zh-TW" sz="2000" b="1" dirty="0" smtClean="0">
              <a:latin typeface="Futura Bk BT" panose="020B0502020204020303" pitchFamily="34" charset="0"/>
              <a:ea typeface="PMingLiU" pitchFamily="18" charset="-120"/>
            </a:endParaRPr>
          </a:p>
          <a:p>
            <a:pPr>
              <a:lnSpc>
                <a:spcPct val="110000"/>
              </a:lnSpc>
              <a:spcBef>
                <a:spcPts val="600"/>
              </a:spcBef>
              <a:spcAft>
                <a:spcPts val="600"/>
              </a:spcAft>
            </a:pPr>
            <a:r>
              <a:rPr lang="en-US" altLang="zh-TW" sz="2000" b="1" u="sng" dirty="0" smtClean="0">
                <a:latin typeface="Futura Bk BT" panose="020B0502020204020303" pitchFamily="34" charset="0"/>
                <a:ea typeface="PMingLiU" pitchFamily="18" charset="-120"/>
              </a:rPr>
              <a:t>MVS Cost Estimates </a:t>
            </a:r>
            <a:r>
              <a:rPr lang="en-US" altLang="zh-TW" sz="2000" dirty="0" smtClean="0">
                <a:latin typeface="Futura Bk BT" panose="020B0502020204020303" pitchFamily="34" charset="0"/>
                <a:ea typeface="PMingLiU" pitchFamily="18" charset="-120"/>
              </a:rPr>
              <a:t>– We all use it, do we understand it?</a:t>
            </a:r>
          </a:p>
          <a:p>
            <a:pPr>
              <a:lnSpc>
                <a:spcPct val="110000"/>
              </a:lnSpc>
              <a:spcBef>
                <a:spcPts val="600"/>
              </a:spcBef>
              <a:spcAft>
                <a:spcPts val="600"/>
              </a:spcAft>
            </a:pPr>
            <a:r>
              <a:rPr lang="en-US" altLang="zh-TW" sz="2000" b="1" u="sng" dirty="0" smtClean="0">
                <a:latin typeface="Futura Bk BT" panose="020B0502020204020303" pitchFamily="34" charset="0"/>
                <a:ea typeface="PMingLiU" pitchFamily="18" charset="-120"/>
              </a:rPr>
              <a:t>Base cost number </a:t>
            </a:r>
            <a:r>
              <a:rPr lang="en-US" altLang="zh-TW" sz="2000" dirty="0" smtClean="0">
                <a:latin typeface="Futura Bk BT" panose="020B0502020204020303" pitchFamily="34" charset="0"/>
                <a:ea typeface="PMingLiU" pitchFamily="18" charset="-120"/>
              </a:rPr>
              <a:t>- what it includes, what is not included?</a:t>
            </a:r>
          </a:p>
          <a:p>
            <a:pPr>
              <a:lnSpc>
                <a:spcPct val="110000"/>
              </a:lnSpc>
              <a:spcBef>
                <a:spcPts val="600"/>
              </a:spcBef>
              <a:spcAft>
                <a:spcPts val="600"/>
              </a:spcAft>
            </a:pPr>
            <a:r>
              <a:rPr lang="en-US" altLang="zh-TW" sz="2000" b="1" u="sng" dirty="0" smtClean="0">
                <a:latin typeface="Futura Bk BT" panose="020B0502020204020303" pitchFamily="34" charset="0"/>
                <a:ea typeface="PMingLiU" pitchFamily="18" charset="-120"/>
              </a:rPr>
              <a:t>Land</a:t>
            </a:r>
            <a:r>
              <a:rPr lang="en-US" altLang="zh-TW" sz="2000" dirty="0" smtClean="0">
                <a:latin typeface="Futura Bk BT" panose="020B0502020204020303" pitchFamily="34" charset="0"/>
                <a:ea typeface="PMingLiU" pitchFamily="18" charset="-120"/>
              </a:rPr>
              <a:t> – HBU; Zoning; As Is Value?</a:t>
            </a:r>
          </a:p>
          <a:p>
            <a:pPr>
              <a:lnSpc>
                <a:spcPct val="110000"/>
              </a:lnSpc>
              <a:spcBef>
                <a:spcPts val="600"/>
              </a:spcBef>
              <a:spcAft>
                <a:spcPts val="600"/>
              </a:spcAft>
            </a:pPr>
            <a:r>
              <a:rPr lang="en-US" sz="2000" b="1" u="sng" dirty="0" smtClean="0">
                <a:latin typeface="Futura Bk BT" panose="020B0502020204020303" pitchFamily="34" charset="0"/>
                <a:ea typeface="PMingLiU" pitchFamily="18" charset="-120"/>
              </a:rPr>
              <a:t>Depreciation</a:t>
            </a:r>
            <a:r>
              <a:rPr lang="en-US" sz="2000" dirty="0" smtClean="0">
                <a:latin typeface="Futura Bk BT" panose="020B0502020204020303" pitchFamily="34" charset="0"/>
                <a:ea typeface="PMingLiU" pitchFamily="18" charset="-120"/>
              </a:rPr>
              <a:t> or stop at RCN?</a:t>
            </a:r>
          </a:p>
          <a:p>
            <a:pPr>
              <a:lnSpc>
                <a:spcPct val="110000"/>
              </a:lnSpc>
              <a:spcBef>
                <a:spcPts val="600"/>
              </a:spcBef>
              <a:spcAft>
                <a:spcPts val="600"/>
              </a:spcAft>
            </a:pPr>
            <a:r>
              <a:rPr lang="en-US" sz="2000" b="1" u="sng" dirty="0" smtClean="0">
                <a:latin typeface="Futura Bk BT" panose="020B0502020204020303" pitchFamily="34" charset="0"/>
                <a:ea typeface="PMingLiU" pitchFamily="18" charset="-120"/>
              </a:rPr>
              <a:t>Fee Simple Value / Stabilized</a:t>
            </a:r>
          </a:p>
          <a:p>
            <a:pPr>
              <a:lnSpc>
                <a:spcPct val="110000"/>
              </a:lnSpc>
              <a:spcBef>
                <a:spcPts val="600"/>
              </a:spcBef>
              <a:spcAft>
                <a:spcPts val="600"/>
              </a:spcAft>
            </a:pPr>
            <a:r>
              <a:rPr lang="en-US" sz="2000" b="1" u="sng" dirty="0" smtClean="0">
                <a:latin typeface="Futura Bk BT" panose="020B0502020204020303" pitchFamily="34" charset="0"/>
                <a:ea typeface="PMingLiU" pitchFamily="18" charset="-120"/>
              </a:rPr>
              <a:t>Entrepreneurial Profit</a:t>
            </a:r>
          </a:p>
          <a:p>
            <a:pPr>
              <a:lnSpc>
                <a:spcPct val="110000"/>
              </a:lnSpc>
              <a:spcBef>
                <a:spcPts val="600"/>
              </a:spcBef>
              <a:spcAft>
                <a:spcPts val="600"/>
              </a:spcAft>
            </a:pPr>
            <a:r>
              <a:rPr lang="en-US" sz="2000" b="1" u="sng" dirty="0" smtClean="0">
                <a:latin typeface="Futura Bk BT" panose="020B0502020204020303" pitchFamily="34" charset="0"/>
                <a:ea typeface="PMingLiU" pitchFamily="18" charset="-120"/>
              </a:rPr>
              <a:t>Profit</a:t>
            </a:r>
            <a:r>
              <a:rPr lang="en-US" sz="2000" dirty="0" smtClean="0">
                <a:latin typeface="Futura Bk BT" panose="020B0502020204020303" pitchFamily="34" charset="0"/>
                <a:ea typeface="PMingLiU" pitchFamily="18" charset="-120"/>
              </a:rPr>
              <a:t> before or after land?</a:t>
            </a:r>
          </a:p>
          <a:p>
            <a:pPr>
              <a:lnSpc>
                <a:spcPct val="110000"/>
              </a:lnSpc>
              <a:spcBef>
                <a:spcPts val="600"/>
              </a:spcBef>
              <a:spcAft>
                <a:spcPts val="600"/>
              </a:spcAft>
            </a:pPr>
            <a:endParaRPr lang="en-US" sz="2000" b="1" dirty="0" smtClean="0">
              <a:latin typeface="Futura Bk BT" panose="020B0502020204020303" pitchFamily="34" charset="0"/>
              <a:ea typeface="PMingLiU" pitchFamily="18" charset="-120"/>
            </a:endParaRPr>
          </a:p>
        </p:txBody>
      </p:sp>
      <p:pic>
        <p:nvPicPr>
          <p:cNvPr id="49154" name="Picture 2" descr="http://www.studying-in-australia.org/wp-content/uploads/2013/08/Education-Co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5469" y="3962400"/>
            <a:ext cx="3276600" cy="21774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035595"/>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660167"/>
            <a:ext cx="5295900" cy="5685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latin typeface="Futura Bk BT" panose="020B0502020204020303" pitchFamily="34" charset="0"/>
              </a:rPr>
              <a:t>Cost Approach</a:t>
            </a:r>
            <a:endParaRPr lang="en-US" dirty="0">
              <a:latin typeface="Futura Bk BT" panose="020B0502020204020303" pitchFamily="34" charset="0"/>
            </a:endParaRPr>
          </a:p>
        </p:txBody>
      </p:sp>
      <p:sp>
        <p:nvSpPr>
          <p:cNvPr id="5" name="Rectangle 4"/>
          <p:cNvSpPr/>
          <p:nvPr/>
        </p:nvSpPr>
        <p:spPr>
          <a:xfrm>
            <a:off x="6819900" y="1676400"/>
            <a:ext cx="762000" cy="60959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629400" y="3236119"/>
            <a:ext cx="952500"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9400" y="3962400"/>
            <a:ext cx="952500" cy="381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29400" y="4876800"/>
            <a:ext cx="952500"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91000" y="5486400"/>
            <a:ext cx="1524000" cy="304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398990"/>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81049"/>
            <a:ext cx="6591300" cy="535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latin typeface="Futura Bk BT" panose="020B0502020204020303" pitchFamily="34" charset="0"/>
              </a:rPr>
              <a:t>Cost Approach</a:t>
            </a:r>
            <a:endParaRPr lang="en-US" dirty="0">
              <a:latin typeface="Futura Bk BT" panose="020B0502020204020303" pitchFamily="34" charset="0"/>
            </a:endParaRPr>
          </a:p>
        </p:txBody>
      </p:sp>
      <p:sp>
        <p:nvSpPr>
          <p:cNvPr id="5" name="Rectangle 4"/>
          <p:cNvSpPr/>
          <p:nvPr/>
        </p:nvSpPr>
        <p:spPr>
          <a:xfrm>
            <a:off x="4114800" y="2286000"/>
            <a:ext cx="1676400" cy="381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95750" y="3045619"/>
            <a:ext cx="3124200"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219950" y="4343401"/>
            <a:ext cx="933450" cy="2667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162800" y="4876800"/>
            <a:ext cx="990600" cy="304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4561882"/>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Sales Comparison Approach</a:t>
            </a:r>
            <a:endParaRPr lang="en-US" dirty="0"/>
          </a:p>
        </p:txBody>
      </p:sp>
      <p:sp>
        <p:nvSpPr>
          <p:cNvPr id="4" name="TextBox 3"/>
          <p:cNvSpPr txBox="1"/>
          <p:nvPr/>
        </p:nvSpPr>
        <p:spPr>
          <a:xfrm>
            <a:off x="1000125" y="2949715"/>
            <a:ext cx="7696200" cy="1323439"/>
          </a:xfrm>
          <a:prstGeom prst="rect">
            <a:avLst/>
          </a:prstGeom>
          <a:noFill/>
        </p:spPr>
        <p:txBody>
          <a:bodyPr wrap="square" rtlCol="0">
            <a:spAutoFit/>
          </a:bodyPr>
          <a:lstStyle/>
          <a:p>
            <a:pPr algn="ctr"/>
            <a:r>
              <a:rPr lang="en-US" sz="4000" b="1" kern="1400" cap="all" dirty="0" smtClean="0">
                <a:solidFill>
                  <a:srgbClr val="006A4D"/>
                </a:solidFill>
                <a:latin typeface="Futura Hv BT"/>
              </a:rPr>
              <a:t>Sales Comparison Approach</a:t>
            </a:r>
            <a:endParaRPr lang="en-US" sz="4000" b="1" kern="1400" cap="all" dirty="0">
              <a:solidFill>
                <a:srgbClr val="006A4D"/>
              </a:solidFill>
              <a:latin typeface="Futura Hv BT"/>
            </a:endParaRPr>
          </a:p>
        </p:txBody>
      </p:sp>
    </p:spTree>
    <p:extLst>
      <p:ext uri="{BB962C8B-B14F-4D97-AF65-F5344CB8AC3E}">
        <p14:creationId xmlns:p14="http://schemas.microsoft.com/office/powerpoint/2010/main" val="3488631369"/>
      </p:ext>
    </p:extLst>
  </p:cSld>
  <p:clrMapOvr>
    <a:masterClrMapping/>
  </p:clrMapOvr>
  <p:transition spd="med" advClick="0" advTm="3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xit" presetSubtype="8" fill="hold" grpId="1" nodeType="afterEffect">
                                  <p:stCondLst>
                                    <p:cond delay="3000"/>
                                  </p:stCondLst>
                                  <p:childTnLst>
                                    <p:animEffect transition="out" filter="wipe(left)">
                                      <p:cBhvr>
                                        <p:cTn id="10" dur="1000"/>
                                        <p:tgtEl>
                                          <p:spTgt spid="4"/>
                                        </p:tgtEl>
                                      </p:cBhvr>
                                    </p:animEffect>
                                    <p:set>
                                      <p:cBhvr>
                                        <p:cTn id="11"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Sales Comparison Approach</a:t>
            </a:r>
            <a:endParaRPr lang="en-US" dirty="0">
              <a:latin typeface="Futura Bk BT" panose="020B0502020204020303" pitchFamily="34" charset="0"/>
            </a:endParaRPr>
          </a:p>
        </p:txBody>
      </p:sp>
      <p:sp>
        <p:nvSpPr>
          <p:cNvPr id="3" name="Content Placeholder 2"/>
          <p:cNvSpPr>
            <a:spLocks noGrp="1"/>
          </p:cNvSpPr>
          <p:nvPr>
            <p:ph idx="1"/>
          </p:nvPr>
        </p:nvSpPr>
        <p:spPr/>
        <p:txBody>
          <a:bodyPr/>
          <a:lstStyle/>
          <a:p>
            <a:pPr>
              <a:spcBef>
                <a:spcPts val="600"/>
              </a:spcBef>
              <a:spcAft>
                <a:spcPts val="600"/>
              </a:spcAft>
            </a:pPr>
            <a:r>
              <a:rPr lang="en-US" sz="2000" dirty="0">
                <a:latin typeface="Arnhem Pro Bln" pitchFamily="50" charset="0"/>
              </a:rPr>
              <a:t>Involves comparing sales and listings to the property being valued and adjusting for relevant elements of comparison</a:t>
            </a:r>
          </a:p>
          <a:p>
            <a:pPr>
              <a:spcBef>
                <a:spcPts val="600"/>
              </a:spcBef>
              <a:spcAft>
                <a:spcPts val="600"/>
              </a:spcAft>
            </a:pPr>
            <a:r>
              <a:rPr lang="en-US" sz="2000" dirty="0">
                <a:latin typeface="Arnhem Pro Bln" pitchFamily="50" charset="0"/>
              </a:rPr>
              <a:t>Most relevant for land and vacant properties which are most likely to be purchased by a user</a:t>
            </a:r>
          </a:p>
          <a:p>
            <a:pPr>
              <a:spcBef>
                <a:spcPts val="600"/>
              </a:spcBef>
              <a:spcAft>
                <a:spcPts val="600"/>
              </a:spcAft>
            </a:pPr>
            <a:r>
              <a:rPr lang="en-US" sz="2000" dirty="0">
                <a:latin typeface="Arnhem Pro Bln" pitchFamily="50" charset="0"/>
              </a:rPr>
              <a:t>Value to a user is often higher than “investor” value – investor has to assume the risks and costs of lease-up </a:t>
            </a:r>
          </a:p>
          <a:p>
            <a:pPr>
              <a:spcBef>
                <a:spcPts val="600"/>
              </a:spcBef>
              <a:spcAft>
                <a:spcPts val="600"/>
              </a:spcAft>
            </a:pPr>
            <a:r>
              <a:rPr lang="en-US" sz="2000" dirty="0">
                <a:latin typeface="Arnhem Pro Bln" pitchFamily="50" charset="0"/>
              </a:rPr>
              <a:t>For income property, the Sales Comparison Approach is mostly used as a check of reasonableness – “price per pound”</a:t>
            </a:r>
          </a:p>
        </p:txBody>
      </p:sp>
      <p:sp>
        <p:nvSpPr>
          <p:cNvPr id="4" name="TextBox 3"/>
          <p:cNvSpPr txBox="1"/>
          <p:nvPr/>
        </p:nvSpPr>
        <p:spPr>
          <a:xfrm>
            <a:off x="1266825" y="4648200"/>
            <a:ext cx="5334000" cy="1107996"/>
          </a:xfrm>
          <a:prstGeom prst="rect">
            <a:avLst/>
          </a:prstGeom>
          <a:noFill/>
        </p:spPr>
        <p:txBody>
          <a:bodyPr wrap="square" rtlCol="0">
            <a:spAutoFit/>
          </a:bodyPr>
          <a:lstStyle/>
          <a:p>
            <a:r>
              <a:rPr lang="en-US" sz="2400" dirty="0" smtClean="0">
                <a:latin typeface="Futura Hv BT" panose="020B0702020204020204" pitchFamily="34" charset="0"/>
              </a:rPr>
              <a:t>The Sales Comparison Approach </a:t>
            </a:r>
          </a:p>
          <a:p>
            <a:r>
              <a:rPr lang="en-US" sz="2400" dirty="0" smtClean="0">
                <a:latin typeface="Futura Hv BT" panose="020B0702020204020204" pitchFamily="34" charset="0"/>
              </a:rPr>
              <a:t>involves substantial </a:t>
            </a:r>
            <a:r>
              <a:rPr lang="en-US" sz="2400" u="sng" dirty="0" smtClean="0">
                <a:latin typeface="Futura Hv BT" panose="020B0702020204020204" pitchFamily="34" charset="0"/>
              </a:rPr>
              <a:t>judgment. </a:t>
            </a:r>
            <a:endParaRPr lang="en-US" sz="2400" u="sng" dirty="0">
              <a:latin typeface="Futura Hv BT" panose="020B0702020204020204" pitchFamily="34" charset="0"/>
            </a:endParaRPr>
          </a:p>
          <a:p>
            <a:endParaRPr lang="en-US" dirty="0"/>
          </a:p>
        </p:txBody>
      </p:sp>
      <p:sp>
        <p:nvSpPr>
          <p:cNvPr id="5" name="Rectangle 4"/>
          <p:cNvSpPr/>
          <p:nvPr/>
        </p:nvSpPr>
        <p:spPr>
          <a:xfrm>
            <a:off x="942975" y="4419601"/>
            <a:ext cx="5486400" cy="1336596"/>
          </a:xfrm>
          <a:prstGeom prst="rect">
            <a:avLst/>
          </a:prstGeom>
          <a:no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2" y="4451272"/>
            <a:ext cx="195262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54781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7890"/>
                                        </p:tgtEl>
                                        <p:attrNameLst>
                                          <p:attrName>style.visibility</p:attrName>
                                        </p:attrNameLst>
                                      </p:cBhvr>
                                      <p:to>
                                        <p:strVal val="visible"/>
                                      </p:to>
                                    </p:set>
                                    <p:animEffect transition="in" filter="fade">
                                      <p:cBhvr>
                                        <p:cTn id="13"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Sales Comparison Approach</a:t>
            </a:r>
            <a:endParaRPr lang="en-US" dirty="0">
              <a:latin typeface="Futura Bk BT" panose="020B0502020204020303" pitchFamily="34" charset="0"/>
            </a:endParaRPr>
          </a:p>
        </p:txBody>
      </p:sp>
      <p:pic>
        <p:nvPicPr>
          <p:cNvPr id="36866" name="8C9F9112-E9CA-481D-A3D1-B55814F74203" descr="8C9F9112-E9CA-481D-A3D1-B55814F74203"/>
          <p:cNvPicPr>
            <a:picLocks noChangeAspect="1" noChangeArrowheads="1"/>
          </p:cNvPicPr>
          <p:nvPr/>
        </p:nvPicPr>
        <p:blipFill rotWithShape="1">
          <a:blip r:embed="rId2">
            <a:extLst>
              <a:ext uri="{28A0092B-C50C-407E-A947-70E740481C1C}">
                <a14:useLocalDpi xmlns:a14="http://schemas.microsoft.com/office/drawing/2010/main" val="0"/>
              </a:ext>
            </a:extLst>
          </a:blip>
          <a:srcRect l="11878" t="12866" r="11515" b="19707"/>
          <a:stretch/>
        </p:blipFill>
        <p:spPr bwMode="auto">
          <a:xfrm>
            <a:off x="1295400" y="1038225"/>
            <a:ext cx="7444776"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692409"/>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History of the Office Building</a:t>
            </a:r>
            <a:endParaRPr lang="en-US" dirty="0">
              <a:latin typeface="Futura Bk BT" panose="020B0502020204020303" pitchFamily="34" charset="0"/>
            </a:endParaRPr>
          </a:p>
        </p:txBody>
      </p:sp>
      <p:sp>
        <p:nvSpPr>
          <p:cNvPr id="3" name="Content Placeholder 2"/>
          <p:cNvSpPr>
            <a:spLocks noGrp="1"/>
          </p:cNvSpPr>
          <p:nvPr>
            <p:ph idx="1"/>
          </p:nvPr>
        </p:nvSpPr>
        <p:spPr>
          <a:xfrm>
            <a:off x="2110563" y="762000"/>
            <a:ext cx="5149850" cy="1052512"/>
          </a:xfrm>
        </p:spPr>
        <p:txBody>
          <a:bodyPr/>
          <a:lstStyle/>
          <a:p>
            <a:pPr marL="0" indent="0">
              <a:lnSpc>
                <a:spcPct val="110000"/>
              </a:lnSpc>
              <a:spcBef>
                <a:spcPts val="1500"/>
              </a:spcBef>
              <a:spcAft>
                <a:spcPts val="0"/>
              </a:spcAft>
              <a:buNone/>
            </a:pPr>
            <a:r>
              <a:rPr lang="en-US" altLang="zh-TW" sz="2200" dirty="0">
                <a:latin typeface="Futura Hv BT" panose="020B0702020204020204" pitchFamily="34" charset="0"/>
              </a:rPr>
              <a:t>“The King was in his </a:t>
            </a:r>
            <a:r>
              <a:rPr lang="en-US" altLang="zh-TW" sz="2200" dirty="0" smtClean="0">
                <a:latin typeface="Futura Hv BT" panose="020B0702020204020204" pitchFamily="34" charset="0"/>
              </a:rPr>
              <a:t>counting house</a:t>
            </a:r>
            <a:r>
              <a:rPr lang="en-US" altLang="zh-TW" sz="2200" dirty="0">
                <a:latin typeface="Futura Hv BT" panose="020B0702020204020204" pitchFamily="34" charset="0"/>
              </a:rPr>
              <a:t>, </a:t>
            </a:r>
            <a:r>
              <a:rPr lang="en-US" altLang="zh-TW" sz="2200" dirty="0" smtClean="0">
                <a:latin typeface="Futura Hv BT" panose="020B0702020204020204" pitchFamily="34" charset="0"/>
              </a:rPr>
              <a:t>counting </a:t>
            </a:r>
            <a:r>
              <a:rPr lang="en-US" altLang="zh-TW" sz="2200" dirty="0">
                <a:latin typeface="Futura Hv BT" panose="020B0702020204020204" pitchFamily="34" charset="0"/>
              </a:rPr>
              <a:t>his money</a:t>
            </a:r>
            <a:r>
              <a:rPr lang="en-US" altLang="zh-TW" sz="2200" dirty="0" smtClean="0">
                <a:latin typeface="Futura Hv BT" panose="020B0702020204020204" pitchFamily="34" charset="0"/>
              </a:rPr>
              <a:t>…”</a:t>
            </a:r>
            <a:endParaRPr lang="en-US" altLang="zh-TW" sz="2200" dirty="0">
              <a:latin typeface="Futura Hv BT" panose="020B0702020204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2" y="1600200"/>
            <a:ext cx="5202137" cy="5061099"/>
          </a:xfrm>
          <a:prstGeom prst="ellipse">
            <a:avLst/>
          </a:prstGeom>
          <a:ln>
            <a:noFill/>
          </a:ln>
          <a:effectLst>
            <a:softEdge rad="112500"/>
          </a:effectLst>
        </p:spPr>
      </p:pic>
    </p:spTree>
    <p:extLst>
      <p:ext uri="{BB962C8B-B14F-4D97-AF65-F5344CB8AC3E}">
        <p14:creationId xmlns:p14="http://schemas.microsoft.com/office/powerpoint/2010/main" val="35479061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
            </a:r>
            <a:br>
              <a:rPr lang="en-US" dirty="0" smtClean="0">
                <a:latin typeface="Futura Bk BT" panose="020B0502020204020303" pitchFamily="34" charset="0"/>
              </a:rPr>
            </a:br>
            <a:r>
              <a:rPr lang="en-US" dirty="0" smtClean="0">
                <a:latin typeface="Futura Bk BT" panose="020B0502020204020303" pitchFamily="34" charset="0"/>
              </a:rPr>
              <a:t>Sales Comparison Approach</a:t>
            </a:r>
            <a:endParaRPr lang="en-US" dirty="0">
              <a:latin typeface="Futura Bk BT" panose="020B0502020204020303" pitchFamily="34" charset="0"/>
            </a:endParaRPr>
          </a:p>
        </p:txBody>
      </p:sp>
      <p:sp>
        <p:nvSpPr>
          <p:cNvPr id="3" name="Content Placeholder 2"/>
          <p:cNvSpPr>
            <a:spLocks noGrp="1"/>
          </p:cNvSpPr>
          <p:nvPr>
            <p:ph idx="1"/>
          </p:nvPr>
        </p:nvSpPr>
        <p:spPr/>
        <p:txBody>
          <a:bodyPr/>
          <a:lstStyle/>
          <a:p>
            <a:pPr marL="0" indent="0">
              <a:spcBef>
                <a:spcPts val="600"/>
              </a:spcBef>
              <a:spcAft>
                <a:spcPts val="600"/>
              </a:spcAft>
              <a:buNone/>
            </a:pPr>
            <a:r>
              <a:rPr lang="en-US" sz="2000" b="1" kern="1400" cap="all" dirty="0">
                <a:solidFill>
                  <a:srgbClr val="006A4D"/>
                </a:solidFill>
                <a:latin typeface="Futura Hv BT"/>
              </a:rPr>
              <a:t>Elements of Adjustment</a:t>
            </a:r>
          </a:p>
          <a:p>
            <a:pPr>
              <a:spcBef>
                <a:spcPts val="600"/>
              </a:spcBef>
              <a:spcAft>
                <a:spcPts val="600"/>
              </a:spcAft>
            </a:pPr>
            <a:endParaRPr lang="en-US" dirty="0"/>
          </a:p>
        </p:txBody>
      </p:sp>
      <p:graphicFrame>
        <p:nvGraphicFramePr>
          <p:cNvPr id="4" name="Diagram 3"/>
          <p:cNvGraphicFramePr/>
          <p:nvPr>
            <p:extLst>
              <p:ext uri="{D42A27DB-BD31-4B8C-83A1-F6EECF244321}">
                <p14:modId xmlns:p14="http://schemas.microsoft.com/office/powerpoint/2010/main" val="3666141358"/>
              </p:ext>
            </p:extLst>
          </p:nvPr>
        </p:nvGraphicFramePr>
        <p:xfrm>
          <a:off x="1022350" y="1651000"/>
          <a:ext cx="758825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9994815"/>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Sales Comparison Approach</a:t>
            </a:r>
            <a:endParaRPr lang="en-US" dirty="0">
              <a:latin typeface="Futura Bk BT" panose="020B0502020204020303" pitchFamily="34" charset="0"/>
            </a:endParaRPr>
          </a:p>
        </p:txBody>
      </p:sp>
      <p:sp>
        <p:nvSpPr>
          <p:cNvPr id="3" name="Content Placeholder 2"/>
          <p:cNvSpPr>
            <a:spLocks noGrp="1"/>
          </p:cNvSpPr>
          <p:nvPr>
            <p:ph idx="1"/>
          </p:nvPr>
        </p:nvSpPr>
        <p:spPr/>
        <p:txBody>
          <a:bodyPr/>
          <a:lstStyle/>
          <a:p>
            <a:pPr>
              <a:spcBef>
                <a:spcPts val="600"/>
              </a:spcBef>
              <a:spcAft>
                <a:spcPts val="600"/>
              </a:spcAft>
            </a:pPr>
            <a:endParaRPr lang="en-US" sz="2000" dirty="0" smtClean="0">
              <a:latin typeface="Arnhem Pro Bln" pitchFamily="50" charset="0"/>
            </a:endParaRPr>
          </a:p>
          <a:p>
            <a:pPr>
              <a:spcBef>
                <a:spcPts val="600"/>
              </a:spcBef>
              <a:spcAft>
                <a:spcPts val="600"/>
              </a:spcAft>
            </a:pPr>
            <a:endParaRPr lang="en-US" sz="2000" dirty="0">
              <a:latin typeface="Arnhem Pro Bln" pitchFamily="50" charset="0"/>
            </a:endParaRPr>
          </a:p>
          <a:p>
            <a:pPr>
              <a:spcBef>
                <a:spcPts val="600"/>
              </a:spcBef>
              <a:spcAft>
                <a:spcPts val="600"/>
              </a:spcAft>
            </a:pPr>
            <a:r>
              <a:rPr lang="en-US" sz="2000" dirty="0" smtClean="0">
                <a:latin typeface="Arnhem Pro Bln" pitchFamily="50" charset="0"/>
              </a:rPr>
              <a:t>Property rights – leased fee, leasehold, fee simple</a:t>
            </a:r>
          </a:p>
          <a:p>
            <a:pPr>
              <a:spcBef>
                <a:spcPts val="600"/>
              </a:spcBef>
              <a:spcAft>
                <a:spcPts val="600"/>
              </a:spcAft>
            </a:pPr>
            <a:r>
              <a:rPr lang="en-US" sz="2000" dirty="0" smtClean="0">
                <a:latin typeface="Arnhem Pro Bln" pitchFamily="50" charset="0"/>
              </a:rPr>
              <a:t>Quality of comparables</a:t>
            </a:r>
          </a:p>
          <a:p>
            <a:pPr>
              <a:spcBef>
                <a:spcPts val="600"/>
              </a:spcBef>
              <a:spcAft>
                <a:spcPts val="600"/>
              </a:spcAft>
            </a:pPr>
            <a:r>
              <a:rPr lang="en-US" sz="2000" dirty="0" smtClean="0">
                <a:latin typeface="Arnhem Pro Bln" pitchFamily="50" charset="0"/>
              </a:rPr>
              <a:t>Lease terms – length, type (NNN or gross)</a:t>
            </a:r>
          </a:p>
          <a:p>
            <a:pPr>
              <a:spcBef>
                <a:spcPts val="600"/>
              </a:spcBef>
              <a:spcAft>
                <a:spcPts val="600"/>
              </a:spcAft>
            </a:pPr>
            <a:r>
              <a:rPr lang="en-US" sz="2000" dirty="0" smtClean="0">
                <a:latin typeface="Arnhem Pro Bln" pitchFamily="50" charset="0"/>
              </a:rPr>
              <a:t>Adjusted price</a:t>
            </a:r>
          </a:p>
          <a:p>
            <a:pPr>
              <a:spcBef>
                <a:spcPts val="600"/>
              </a:spcBef>
              <a:spcAft>
                <a:spcPts val="600"/>
              </a:spcAft>
            </a:pPr>
            <a:r>
              <a:rPr lang="en-US" sz="2000" dirty="0" smtClean="0">
                <a:latin typeface="Arnhem Pro Bln" pitchFamily="50" charset="0"/>
              </a:rPr>
              <a:t>Expense ratios</a:t>
            </a:r>
          </a:p>
          <a:p>
            <a:pPr>
              <a:spcBef>
                <a:spcPts val="600"/>
              </a:spcBef>
              <a:spcAft>
                <a:spcPts val="600"/>
              </a:spcAft>
            </a:pPr>
            <a:r>
              <a:rPr lang="en-US" sz="2000" dirty="0" smtClean="0">
                <a:latin typeface="Arnhem Pro Bln" pitchFamily="50" charset="0"/>
              </a:rPr>
              <a:t>Expirations – impact of near term rollover</a:t>
            </a:r>
          </a:p>
          <a:p>
            <a:pPr>
              <a:spcBef>
                <a:spcPts val="600"/>
              </a:spcBef>
              <a:spcAft>
                <a:spcPts val="600"/>
              </a:spcAft>
            </a:pPr>
            <a:r>
              <a:rPr lang="en-US" sz="2000" dirty="0" smtClean="0">
                <a:latin typeface="Arnhem Pro Bln" pitchFamily="50" charset="0"/>
              </a:rPr>
              <a:t>Stabilized or As Is?</a:t>
            </a:r>
            <a:endParaRPr lang="en-US" sz="2000" dirty="0">
              <a:latin typeface="Arnhem Pro Bln" pitchFamily="50" charset="0"/>
            </a:endParaRPr>
          </a:p>
        </p:txBody>
      </p:sp>
      <p:sp>
        <p:nvSpPr>
          <p:cNvPr id="7" name="TextBox 6"/>
          <p:cNvSpPr txBox="1"/>
          <p:nvPr/>
        </p:nvSpPr>
        <p:spPr>
          <a:xfrm>
            <a:off x="990600" y="895289"/>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Is the Comparable Data Adequate? </a:t>
            </a:r>
            <a:endParaRPr lang="en-US" sz="2000" b="1" kern="1400" cap="all" dirty="0">
              <a:solidFill>
                <a:srgbClr val="006A4D"/>
              </a:solidFill>
              <a:latin typeface="Futura Hv BT"/>
            </a:endParaRPr>
          </a:p>
        </p:txBody>
      </p:sp>
      <p:pic>
        <p:nvPicPr>
          <p:cNvPr id="38914" name="Picture 2" descr="http://allthingsfadra.com/wp-content/uploads/2012/09/ear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696335"/>
            <a:ext cx="2667000" cy="2675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344440"/>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Sales Comparison Approach</a:t>
            </a:r>
            <a:endParaRPr lang="en-US" dirty="0">
              <a:latin typeface="Futura Bk BT" panose="020B0502020204020303" pitchFamily="34" charset="0"/>
            </a:endParaRPr>
          </a:p>
        </p:txBody>
      </p:sp>
      <p:sp>
        <p:nvSpPr>
          <p:cNvPr id="3" name="Content Placeholder 2"/>
          <p:cNvSpPr>
            <a:spLocks noGrp="1"/>
          </p:cNvSpPr>
          <p:nvPr>
            <p:ph idx="1"/>
          </p:nvPr>
        </p:nvSpPr>
        <p:spPr>
          <a:xfrm>
            <a:off x="1600202" y="928688"/>
            <a:ext cx="7191375" cy="4851400"/>
          </a:xfrm>
        </p:spPr>
        <p:txBody>
          <a:bodyPr/>
          <a:lstStyle/>
          <a:p>
            <a:pPr>
              <a:spcBef>
                <a:spcPts val="600"/>
              </a:spcBef>
              <a:spcAft>
                <a:spcPts val="600"/>
              </a:spcAft>
            </a:pPr>
            <a:endParaRPr lang="en-US" sz="2000" dirty="0" smtClean="0">
              <a:latin typeface="Arnhem Pro Bln" pitchFamily="50" charset="0"/>
            </a:endParaRPr>
          </a:p>
          <a:p>
            <a:pPr>
              <a:spcBef>
                <a:spcPts val="600"/>
              </a:spcBef>
              <a:spcAft>
                <a:spcPts val="600"/>
              </a:spcAft>
            </a:pPr>
            <a:endParaRPr lang="en-US" sz="2000" dirty="0">
              <a:latin typeface="Arnhem Pro Bln" pitchFamily="50" charset="0"/>
            </a:endParaRPr>
          </a:p>
          <a:p>
            <a:pPr>
              <a:spcBef>
                <a:spcPts val="600"/>
              </a:spcBef>
              <a:spcAft>
                <a:spcPts val="600"/>
              </a:spcAft>
            </a:pPr>
            <a:r>
              <a:rPr lang="en-US" sz="2000" dirty="0" smtClean="0">
                <a:latin typeface="Arnhem Pro Bln" pitchFamily="50" charset="0"/>
              </a:rPr>
              <a:t>What do you do?</a:t>
            </a:r>
          </a:p>
          <a:p>
            <a:pPr>
              <a:spcBef>
                <a:spcPts val="600"/>
              </a:spcBef>
              <a:spcAft>
                <a:spcPts val="600"/>
              </a:spcAft>
            </a:pPr>
            <a:r>
              <a:rPr lang="en-US" sz="2000" dirty="0" smtClean="0">
                <a:latin typeface="Arnhem Pro Bln" pitchFamily="50" charset="0"/>
              </a:rPr>
              <a:t>Do you perform the SCA?</a:t>
            </a:r>
          </a:p>
          <a:p>
            <a:pPr>
              <a:spcBef>
                <a:spcPts val="600"/>
              </a:spcBef>
              <a:spcAft>
                <a:spcPts val="600"/>
              </a:spcAft>
            </a:pPr>
            <a:r>
              <a:rPr lang="en-US" sz="2000" dirty="0" smtClean="0">
                <a:latin typeface="Arnhem Pro Bln" pitchFamily="50" charset="0"/>
              </a:rPr>
              <a:t>Expand the area of search</a:t>
            </a:r>
          </a:p>
          <a:p>
            <a:pPr>
              <a:spcBef>
                <a:spcPts val="600"/>
              </a:spcBef>
              <a:spcAft>
                <a:spcPts val="600"/>
              </a:spcAft>
            </a:pPr>
            <a:r>
              <a:rPr lang="en-US" sz="2000" dirty="0" smtClean="0">
                <a:latin typeface="Arnhem Pro Bln" pitchFamily="50" charset="0"/>
              </a:rPr>
              <a:t>Adjust the time period</a:t>
            </a:r>
          </a:p>
          <a:p>
            <a:pPr>
              <a:spcBef>
                <a:spcPts val="600"/>
              </a:spcBef>
              <a:spcAft>
                <a:spcPts val="600"/>
              </a:spcAft>
            </a:pPr>
            <a:r>
              <a:rPr lang="en-US" sz="2000" dirty="0" smtClean="0">
                <a:latin typeface="Arnhem Pro Bln" pitchFamily="50" charset="0"/>
              </a:rPr>
              <a:t>Use two sets of comparables:</a:t>
            </a:r>
          </a:p>
          <a:p>
            <a:pPr lvl="1">
              <a:spcBef>
                <a:spcPts val="600"/>
              </a:spcBef>
              <a:spcAft>
                <a:spcPts val="600"/>
              </a:spcAft>
            </a:pPr>
            <a:r>
              <a:rPr lang="en-US" sz="2000" dirty="0" smtClean="0">
                <a:latin typeface="Arnhem Pro Bln" pitchFamily="50" charset="0"/>
              </a:rPr>
              <a:t>Fee Simple (PSF)</a:t>
            </a:r>
          </a:p>
          <a:p>
            <a:pPr lvl="1">
              <a:spcBef>
                <a:spcPts val="600"/>
              </a:spcBef>
              <a:spcAft>
                <a:spcPts val="600"/>
              </a:spcAft>
            </a:pPr>
            <a:r>
              <a:rPr lang="en-US" sz="2000" dirty="0" smtClean="0">
                <a:latin typeface="Arnhem Pro Bln" pitchFamily="50" charset="0"/>
              </a:rPr>
              <a:t>Leased Fee (OAR)</a:t>
            </a:r>
            <a:endParaRPr lang="en-US" sz="2000" dirty="0">
              <a:latin typeface="Arnhem Pro Bln" pitchFamily="50" charset="0"/>
            </a:endParaRPr>
          </a:p>
        </p:txBody>
      </p:sp>
      <p:sp>
        <p:nvSpPr>
          <p:cNvPr id="7" name="TextBox 6"/>
          <p:cNvSpPr txBox="1"/>
          <p:nvPr/>
        </p:nvSpPr>
        <p:spPr>
          <a:xfrm>
            <a:off x="990600" y="895289"/>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Lack of Sales </a:t>
            </a:r>
            <a:r>
              <a:rPr lang="en-US" sz="2000" b="1" kern="1400" cap="all" dirty="0" err="1" smtClean="0">
                <a:solidFill>
                  <a:srgbClr val="006A4D"/>
                </a:solidFill>
                <a:latin typeface="Futura Hv BT"/>
              </a:rPr>
              <a:t>COmparables</a:t>
            </a:r>
            <a:endParaRPr lang="en-US" sz="2000" b="1" kern="1400" cap="all" dirty="0">
              <a:solidFill>
                <a:srgbClr val="006A4D"/>
              </a:solidFill>
              <a:latin typeface="Futura Hv BT"/>
            </a:endParaRPr>
          </a:p>
        </p:txBody>
      </p:sp>
      <p:pic>
        <p:nvPicPr>
          <p:cNvPr id="41986" name="Picture 2" descr="http://www.assetsearchesplus.com/wp-content/uploads/2011/02/missingper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590801"/>
            <a:ext cx="2209800"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147451"/>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Sales Comparison Approach</a:t>
            </a:r>
            <a:endParaRPr lang="en-US" dirty="0">
              <a:latin typeface="Futura Bk BT" panose="020B0502020204020303" pitchFamily="34" charset="0"/>
            </a:endParaRPr>
          </a:p>
        </p:txBody>
      </p:sp>
      <p:sp>
        <p:nvSpPr>
          <p:cNvPr id="3" name="Content Placeholder 2"/>
          <p:cNvSpPr>
            <a:spLocks noGrp="1"/>
          </p:cNvSpPr>
          <p:nvPr>
            <p:ph idx="1"/>
          </p:nvPr>
        </p:nvSpPr>
        <p:spPr>
          <a:xfrm>
            <a:off x="1676400" y="1295400"/>
            <a:ext cx="7191375" cy="1433512"/>
          </a:xfrm>
        </p:spPr>
        <p:txBody>
          <a:bodyPr/>
          <a:lstStyle/>
          <a:p>
            <a:pPr>
              <a:spcBef>
                <a:spcPts val="600"/>
              </a:spcBef>
              <a:spcAft>
                <a:spcPts val="600"/>
              </a:spcAft>
            </a:pPr>
            <a:r>
              <a:rPr lang="en-US" sz="2000" dirty="0" smtClean="0">
                <a:latin typeface="Arnhem Pro Bln" pitchFamily="50" charset="0"/>
              </a:rPr>
              <a:t>Should we use it?</a:t>
            </a:r>
          </a:p>
          <a:p>
            <a:pPr>
              <a:spcBef>
                <a:spcPts val="600"/>
              </a:spcBef>
              <a:spcAft>
                <a:spcPts val="600"/>
              </a:spcAft>
            </a:pPr>
            <a:r>
              <a:rPr lang="en-US" sz="2000" dirty="0" smtClean="0">
                <a:latin typeface="Arnhem Pro Bln" pitchFamily="50" charset="0"/>
              </a:rPr>
              <a:t>Where? Income approach or SCA?</a:t>
            </a:r>
          </a:p>
          <a:p>
            <a:pPr>
              <a:spcBef>
                <a:spcPts val="600"/>
              </a:spcBef>
              <a:spcAft>
                <a:spcPts val="600"/>
              </a:spcAft>
            </a:pPr>
            <a:r>
              <a:rPr lang="en-US" sz="2000" dirty="0" smtClean="0">
                <a:latin typeface="Arnhem Pro Bln" pitchFamily="50" charset="0"/>
              </a:rPr>
              <a:t>Reciprocal of the Cap Rate</a:t>
            </a:r>
          </a:p>
        </p:txBody>
      </p:sp>
      <p:sp>
        <p:nvSpPr>
          <p:cNvPr id="7" name="TextBox 6"/>
          <p:cNvSpPr txBox="1"/>
          <p:nvPr/>
        </p:nvSpPr>
        <p:spPr>
          <a:xfrm>
            <a:off x="990600" y="8382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NOI Adjustment</a:t>
            </a:r>
            <a:endParaRPr lang="en-US" sz="2000" b="1" kern="1400" cap="all" dirty="0">
              <a:solidFill>
                <a:srgbClr val="006A4D"/>
              </a:solidFill>
              <a:latin typeface="Futura Hv BT"/>
            </a:endParaRPr>
          </a:p>
        </p:txBody>
      </p:sp>
      <p:sp>
        <p:nvSpPr>
          <p:cNvPr id="6" name="TextBox 5"/>
          <p:cNvSpPr txBox="1"/>
          <p:nvPr/>
        </p:nvSpPr>
        <p:spPr>
          <a:xfrm>
            <a:off x="1019175" y="28194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Tenancy</a:t>
            </a:r>
            <a:endParaRPr lang="en-US" sz="2000" b="1" kern="1400" cap="all" dirty="0">
              <a:solidFill>
                <a:srgbClr val="006A4D"/>
              </a:solidFill>
              <a:latin typeface="Futura Hv BT"/>
            </a:endParaRPr>
          </a:p>
        </p:txBody>
      </p:sp>
      <p:sp>
        <p:nvSpPr>
          <p:cNvPr id="8" name="Content Placeholder 2"/>
          <p:cNvSpPr txBox="1">
            <a:spLocks/>
          </p:cNvSpPr>
          <p:nvPr/>
        </p:nvSpPr>
        <p:spPr bwMode="auto">
          <a:xfrm>
            <a:off x="1676400" y="3200400"/>
            <a:ext cx="7191375" cy="1433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8600" indent="-228600" algn="l" rtl="0" fontAlgn="base">
              <a:spcBef>
                <a:spcPct val="25000"/>
              </a:spcBef>
              <a:spcAft>
                <a:spcPct val="0"/>
              </a:spcAft>
              <a:buClr>
                <a:srgbClr val="69BE28"/>
              </a:buClr>
              <a:buFont typeface="Wingdings" pitchFamily="2" charset="2"/>
              <a:buChar char="§"/>
              <a:defRPr sz="2400">
                <a:solidFill>
                  <a:srgbClr val="000000"/>
                </a:solidFill>
                <a:latin typeface="+mn-lt"/>
                <a:ea typeface="+mn-ea"/>
                <a:cs typeface="+mn-cs"/>
              </a:defRPr>
            </a:lvl1pPr>
            <a:lvl2pPr marL="461963" indent="-231775" algn="l" rtl="0" fontAlgn="base">
              <a:spcBef>
                <a:spcPct val="0"/>
              </a:spcBef>
              <a:spcAft>
                <a:spcPct val="0"/>
              </a:spcAft>
              <a:buClr>
                <a:srgbClr val="B2B2B2"/>
              </a:buClr>
              <a:buChar char="•"/>
              <a:defRPr sz="2400">
                <a:solidFill>
                  <a:schemeClr val="tx1"/>
                </a:solidFill>
                <a:latin typeface="+mn-lt"/>
                <a:cs typeface="+mn-cs"/>
              </a:defRPr>
            </a:lvl2pPr>
            <a:lvl3pPr marL="749300" indent="-173038" algn="l" rtl="0" fontAlgn="base">
              <a:spcBef>
                <a:spcPct val="0"/>
              </a:spcBef>
              <a:spcAft>
                <a:spcPct val="0"/>
              </a:spcAft>
              <a:buClr>
                <a:schemeClr val="tx1"/>
              </a:buClr>
              <a:buFont typeface="Arial" charset="0"/>
              <a:buChar char="–"/>
              <a:defRPr sz="2000">
                <a:solidFill>
                  <a:schemeClr val="tx1"/>
                </a:solidFill>
                <a:latin typeface="+mn-lt"/>
                <a:cs typeface="+mn-cs"/>
              </a:defRPr>
            </a:lvl3pPr>
            <a:lvl4pPr marL="1042988" indent="-179388" algn="l" rtl="0" fontAlgn="base">
              <a:spcBef>
                <a:spcPct val="0"/>
              </a:spcBef>
              <a:spcAft>
                <a:spcPct val="0"/>
              </a:spcAft>
              <a:buClr>
                <a:schemeClr val="tx1"/>
              </a:buClr>
              <a:buFont typeface="Arial Unicode MS" pitchFamily="34" charset="-128"/>
              <a:buChar char="–"/>
              <a:defRPr sz="1600">
                <a:solidFill>
                  <a:srgbClr val="000000"/>
                </a:solidFill>
                <a:latin typeface="+mn-lt"/>
                <a:cs typeface="+mn-cs"/>
              </a:defRPr>
            </a:lvl4pPr>
            <a:lvl5pPr marL="1282700" indent="-125413" algn="l" rtl="0" fontAlgn="base">
              <a:spcBef>
                <a:spcPct val="0"/>
              </a:spcBef>
              <a:spcAft>
                <a:spcPct val="0"/>
              </a:spcAft>
              <a:buClr>
                <a:schemeClr val="tx1"/>
              </a:buClr>
              <a:buChar char="•"/>
              <a:defRPr sz="1600">
                <a:solidFill>
                  <a:srgbClr val="000000"/>
                </a:solidFill>
                <a:latin typeface="+mn-lt"/>
                <a:cs typeface="+mn-cs"/>
              </a:defRPr>
            </a:lvl5pPr>
            <a:lvl6pPr marL="1739900" indent="-125413" algn="l" rtl="0" fontAlgn="base">
              <a:spcBef>
                <a:spcPct val="0"/>
              </a:spcBef>
              <a:spcAft>
                <a:spcPct val="0"/>
              </a:spcAft>
              <a:buClr>
                <a:schemeClr val="tx1"/>
              </a:buClr>
              <a:buChar char="•"/>
              <a:defRPr sz="1600">
                <a:solidFill>
                  <a:srgbClr val="000000"/>
                </a:solidFill>
                <a:latin typeface="+mn-lt"/>
                <a:cs typeface="+mn-cs"/>
              </a:defRPr>
            </a:lvl6pPr>
            <a:lvl7pPr marL="2197100" indent="-125413" algn="l" rtl="0" fontAlgn="base">
              <a:spcBef>
                <a:spcPct val="0"/>
              </a:spcBef>
              <a:spcAft>
                <a:spcPct val="0"/>
              </a:spcAft>
              <a:buClr>
                <a:schemeClr val="tx1"/>
              </a:buClr>
              <a:buChar char="•"/>
              <a:defRPr sz="1600">
                <a:solidFill>
                  <a:srgbClr val="000000"/>
                </a:solidFill>
                <a:latin typeface="+mn-lt"/>
                <a:cs typeface="+mn-cs"/>
              </a:defRPr>
            </a:lvl7pPr>
            <a:lvl8pPr marL="2654300" indent="-125413" algn="l" rtl="0" fontAlgn="base">
              <a:spcBef>
                <a:spcPct val="0"/>
              </a:spcBef>
              <a:spcAft>
                <a:spcPct val="0"/>
              </a:spcAft>
              <a:buClr>
                <a:schemeClr val="tx1"/>
              </a:buClr>
              <a:buChar char="•"/>
              <a:defRPr sz="1600">
                <a:solidFill>
                  <a:srgbClr val="000000"/>
                </a:solidFill>
                <a:latin typeface="+mn-lt"/>
                <a:cs typeface="+mn-cs"/>
              </a:defRPr>
            </a:lvl8pPr>
            <a:lvl9pPr marL="3111500" indent="-125413" algn="l" rtl="0" fontAlgn="base">
              <a:spcBef>
                <a:spcPct val="0"/>
              </a:spcBef>
              <a:spcAft>
                <a:spcPct val="0"/>
              </a:spcAft>
              <a:buClr>
                <a:schemeClr val="tx1"/>
              </a:buClr>
              <a:buChar char="•"/>
              <a:defRPr sz="1600">
                <a:solidFill>
                  <a:srgbClr val="000000"/>
                </a:solidFill>
                <a:latin typeface="+mn-lt"/>
                <a:cs typeface="+mn-cs"/>
              </a:defRPr>
            </a:lvl9pPr>
          </a:lstStyle>
          <a:p>
            <a:pPr>
              <a:spcBef>
                <a:spcPts val="600"/>
              </a:spcBef>
              <a:spcAft>
                <a:spcPts val="600"/>
              </a:spcAft>
            </a:pPr>
            <a:r>
              <a:rPr lang="en-US" sz="2000" kern="0" dirty="0" smtClean="0">
                <a:latin typeface="Arnhem Pro Bln" pitchFamily="50" charset="0"/>
              </a:rPr>
              <a:t>Leased fee or fee simple?</a:t>
            </a:r>
          </a:p>
          <a:p>
            <a:pPr>
              <a:spcBef>
                <a:spcPts val="600"/>
              </a:spcBef>
              <a:spcAft>
                <a:spcPts val="600"/>
              </a:spcAft>
            </a:pPr>
            <a:r>
              <a:rPr lang="en-US" sz="2000" kern="0" dirty="0" smtClean="0">
                <a:latin typeface="Arnhem Pro Bln" pitchFamily="50" charset="0"/>
              </a:rPr>
              <a:t>Single or Multi-tenant?</a:t>
            </a:r>
          </a:p>
          <a:p>
            <a:pPr>
              <a:spcBef>
                <a:spcPts val="600"/>
              </a:spcBef>
              <a:spcAft>
                <a:spcPts val="600"/>
              </a:spcAft>
            </a:pPr>
            <a:r>
              <a:rPr lang="en-US" sz="2000" kern="0" dirty="0" smtClean="0">
                <a:latin typeface="Arnhem Pro Bln" pitchFamily="50" charset="0"/>
              </a:rPr>
              <a:t>Creditworthy?</a:t>
            </a:r>
          </a:p>
        </p:txBody>
      </p:sp>
      <p:sp>
        <p:nvSpPr>
          <p:cNvPr id="9" name="TextBox 8"/>
          <p:cNvSpPr txBox="1"/>
          <p:nvPr/>
        </p:nvSpPr>
        <p:spPr>
          <a:xfrm>
            <a:off x="1019175" y="4795957"/>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LUD DEDUCT</a:t>
            </a:r>
            <a:endParaRPr lang="en-US" sz="2000" b="1" kern="1400" cap="all" dirty="0">
              <a:solidFill>
                <a:srgbClr val="006A4D"/>
              </a:solidFill>
              <a:latin typeface="Futura Hv BT"/>
            </a:endParaRPr>
          </a:p>
        </p:txBody>
      </p:sp>
      <p:sp>
        <p:nvSpPr>
          <p:cNvPr id="10" name="Content Placeholder 2"/>
          <p:cNvSpPr txBox="1">
            <a:spLocks/>
          </p:cNvSpPr>
          <p:nvPr/>
        </p:nvSpPr>
        <p:spPr bwMode="auto">
          <a:xfrm>
            <a:off x="1676400" y="5196067"/>
            <a:ext cx="7191375" cy="1433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8600" indent="-228600" algn="l" rtl="0" fontAlgn="base">
              <a:spcBef>
                <a:spcPct val="25000"/>
              </a:spcBef>
              <a:spcAft>
                <a:spcPct val="0"/>
              </a:spcAft>
              <a:buClr>
                <a:srgbClr val="69BE28"/>
              </a:buClr>
              <a:buFont typeface="Wingdings" pitchFamily="2" charset="2"/>
              <a:buChar char="§"/>
              <a:defRPr sz="2400">
                <a:solidFill>
                  <a:srgbClr val="000000"/>
                </a:solidFill>
                <a:latin typeface="+mn-lt"/>
                <a:ea typeface="+mn-ea"/>
                <a:cs typeface="+mn-cs"/>
              </a:defRPr>
            </a:lvl1pPr>
            <a:lvl2pPr marL="461963" indent="-231775" algn="l" rtl="0" fontAlgn="base">
              <a:spcBef>
                <a:spcPct val="0"/>
              </a:spcBef>
              <a:spcAft>
                <a:spcPct val="0"/>
              </a:spcAft>
              <a:buClr>
                <a:srgbClr val="B2B2B2"/>
              </a:buClr>
              <a:buChar char="•"/>
              <a:defRPr sz="2400">
                <a:solidFill>
                  <a:schemeClr val="tx1"/>
                </a:solidFill>
                <a:latin typeface="+mn-lt"/>
                <a:cs typeface="+mn-cs"/>
              </a:defRPr>
            </a:lvl2pPr>
            <a:lvl3pPr marL="749300" indent="-173038" algn="l" rtl="0" fontAlgn="base">
              <a:spcBef>
                <a:spcPct val="0"/>
              </a:spcBef>
              <a:spcAft>
                <a:spcPct val="0"/>
              </a:spcAft>
              <a:buClr>
                <a:schemeClr val="tx1"/>
              </a:buClr>
              <a:buFont typeface="Arial" charset="0"/>
              <a:buChar char="–"/>
              <a:defRPr sz="2000">
                <a:solidFill>
                  <a:schemeClr val="tx1"/>
                </a:solidFill>
                <a:latin typeface="+mn-lt"/>
                <a:cs typeface="+mn-cs"/>
              </a:defRPr>
            </a:lvl3pPr>
            <a:lvl4pPr marL="1042988" indent="-179388" algn="l" rtl="0" fontAlgn="base">
              <a:spcBef>
                <a:spcPct val="0"/>
              </a:spcBef>
              <a:spcAft>
                <a:spcPct val="0"/>
              </a:spcAft>
              <a:buClr>
                <a:schemeClr val="tx1"/>
              </a:buClr>
              <a:buFont typeface="Arial Unicode MS" pitchFamily="34" charset="-128"/>
              <a:buChar char="–"/>
              <a:defRPr sz="1600">
                <a:solidFill>
                  <a:srgbClr val="000000"/>
                </a:solidFill>
                <a:latin typeface="+mn-lt"/>
                <a:cs typeface="+mn-cs"/>
              </a:defRPr>
            </a:lvl4pPr>
            <a:lvl5pPr marL="1282700" indent="-125413" algn="l" rtl="0" fontAlgn="base">
              <a:spcBef>
                <a:spcPct val="0"/>
              </a:spcBef>
              <a:spcAft>
                <a:spcPct val="0"/>
              </a:spcAft>
              <a:buClr>
                <a:schemeClr val="tx1"/>
              </a:buClr>
              <a:buChar char="•"/>
              <a:defRPr sz="1600">
                <a:solidFill>
                  <a:srgbClr val="000000"/>
                </a:solidFill>
                <a:latin typeface="+mn-lt"/>
                <a:cs typeface="+mn-cs"/>
              </a:defRPr>
            </a:lvl5pPr>
            <a:lvl6pPr marL="1739900" indent="-125413" algn="l" rtl="0" fontAlgn="base">
              <a:spcBef>
                <a:spcPct val="0"/>
              </a:spcBef>
              <a:spcAft>
                <a:spcPct val="0"/>
              </a:spcAft>
              <a:buClr>
                <a:schemeClr val="tx1"/>
              </a:buClr>
              <a:buChar char="•"/>
              <a:defRPr sz="1600">
                <a:solidFill>
                  <a:srgbClr val="000000"/>
                </a:solidFill>
                <a:latin typeface="+mn-lt"/>
                <a:cs typeface="+mn-cs"/>
              </a:defRPr>
            </a:lvl6pPr>
            <a:lvl7pPr marL="2197100" indent="-125413" algn="l" rtl="0" fontAlgn="base">
              <a:spcBef>
                <a:spcPct val="0"/>
              </a:spcBef>
              <a:spcAft>
                <a:spcPct val="0"/>
              </a:spcAft>
              <a:buClr>
                <a:schemeClr val="tx1"/>
              </a:buClr>
              <a:buChar char="•"/>
              <a:defRPr sz="1600">
                <a:solidFill>
                  <a:srgbClr val="000000"/>
                </a:solidFill>
                <a:latin typeface="+mn-lt"/>
                <a:cs typeface="+mn-cs"/>
              </a:defRPr>
            </a:lvl7pPr>
            <a:lvl8pPr marL="2654300" indent="-125413" algn="l" rtl="0" fontAlgn="base">
              <a:spcBef>
                <a:spcPct val="0"/>
              </a:spcBef>
              <a:spcAft>
                <a:spcPct val="0"/>
              </a:spcAft>
              <a:buClr>
                <a:schemeClr val="tx1"/>
              </a:buClr>
              <a:buChar char="•"/>
              <a:defRPr sz="1600">
                <a:solidFill>
                  <a:srgbClr val="000000"/>
                </a:solidFill>
                <a:latin typeface="+mn-lt"/>
                <a:cs typeface="+mn-cs"/>
              </a:defRPr>
            </a:lvl8pPr>
            <a:lvl9pPr marL="3111500" indent="-125413" algn="l" rtl="0" fontAlgn="base">
              <a:spcBef>
                <a:spcPct val="0"/>
              </a:spcBef>
              <a:spcAft>
                <a:spcPct val="0"/>
              </a:spcAft>
              <a:buClr>
                <a:schemeClr val="tx1"/>
              </a:buClr>
              <a:buChar char="•"/>
              <a:defRPr sz="1600">
                <a:solidFill>
                  <a:srgbClr val="000000"/>
                </a:solidFill>
                <a:latin typeface="+mn-lt"/>
                <a:cs typeface="+mn-cs"/>
              </a:defRPr>
            </a:lvl9pPr>
          </a:lstStyle>
          <a:p>
            <a:pPr>
              <a:spcBef>
                <a:spcPts val="600"/>
              </a:spcBef>
              <a:spcAft>
                <a:spcPts val="600"/>
              </a:spcAft>
            </a:pPr>
            <a:r>
              <a:rPr lang="en-US" sz="2000" kern="0" dirty="0" smtClean="0">
                <a:latin typeface="Arnhem Pro Bln" pitchFamily="50" charset="0"/>
              </a:rPr>
              <a:t>The use depend on your sales</a:t>
            </a:r>
          </a:p>
          <a:p>
            <a:pPr>
              <a:spcBef>
                <a:spcPts val="600"/>
              </a:spcBef>
              <a:spcAft>
                <a:spcPts val="600"/>
              </a:spcAft>
            </a:pPr>
            <a:r>
              <a:rPr lang="en-US" sz="2000" kern="0" dirty="0" smtClean="0">
                <a:latin typeface="Arnhem Pro Bln" pitchFamily="50" charset="0"/>
              </a:rPr>
              <a:t>Were the sales stabilized?</a:t>
            </a:r>
          </a:p>
        </p:txBody>
      </p:sp>
      <p:pic>
        <p:nvPicPr>
          <p:cNvPr id="49154" name="Picture 2" descr="http://images.clipartpanda.com/green-dollar-sign-clipart-green-dollar-sign-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1094" y="1066800"/>
            <a:ext cx="904378" cy="1443157"/>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http://www.denver-property-management.com/wp-content/uploads/2012/02/denver-ten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883" y="3200401"/>
            <a:ext cx="1828800" cy="13461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9158" name="Picture 6" descr="http://www.cnpp.usda.gov/images/general/calculato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7309" y="5146240"/>
            <a:ext cx="1171951" cy="1314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912748"/>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utura Bk BT" panose="020B0502020204020303" pitchFamily="34" charset="0"/>
              </a:rPr>
              <a:t>Income Approach</a:t>
            </a:r>
            <a:endParaRPr lang="en-US" dirty="0"/>
          </a:p>
        </p:txBody>
      </p:sp>
      <p:sp>
        <p:nvSpPr>
          <p:cNvPr id="4" name="TextBox 3"/>
          <p:cNvSpPr txBox="1"/>
          <p:nvPr/>
        </p:nvSpPr>
        <p:spPr>
          <a:xfrm>
            <a:off x="1000125" y="2949713"/>
            <a:ext cx="7696200" cy="707886"/>
          </a:xfrm>
          <a:prstGeom prst="rect">
            <a:avLst/>
          </a:prstGeom>
          <a:noFill/>
        </p:spPr>
        <p:txBody>
          <a:bodyPr wrap="square" rtlCol="0">
            <a:spAutoFit/>
          </a:bodyPr>
          <a:lstStyle/>
          <a:p>
            <a:pPr algn="ctr"/>
            <a:r>
              <a:rPr lang="en-US" sz="4000" b="1" kern="1400" cap="all" dirty="0" smtClean="0">
                <a:solidFill>
                  <a:srgbClr val="006A4D"/>
                </a:solidFill>
                <a:latin typeface="Futura Hv BT"/>
              </a:rPr>
              <a:t>Income Approach</a:t>
            </a:r>
            <a:endParaRPr lang="en-US" sz="4000" b="1" kern="1400" cap="all" dirty="0">
              <a:solidFill>
                <a:srgbClr val="006A4D"/>
              </a:solidFill>
              <a:latin typeface="Futura Hv BT"/>
            </a:endParaRPr>
          </a:p>
        </p:txBody>
      </p:sp>
    </p:spTree>
    <p:extLst>
      <p:ext uri="{BB962C8B-B14F-4D97-AF65-F5344CB8AC3E}">
        <p14:creationId xmlns:p14="http://schemas.microsoft.com/office/powerpoint/2010/main" val="2990561215"/>
      </p:ext>
    </p:extLst>
  </p:cSld>
  <p:clrMapOvr>
    <a:masterClrMapping/>
  </p:clrMapOvr>
  <p:transition spd="med" advClick="0" advTm="3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xit" presetSubtype="8" fill="hold" grpId="1" nodeType="afterEffect">
                                  <p:stCondLst>
                                    <p:cond delay="3000"/>
                                  </p:stCondLst>
                                  <p:childTnLst>
                                    <p:animEffect transition="out" filter="wipe(left)">
                                      <p:cBhvr>
                                        <p:cTn id="10" dur="1000"/>
                                        <p:tgtEl>
                                          <p:spTgt spid="4"/>
                                        </p:tgtEl>
                                      </p:cBhvr>
                                    </p:animEffect>
                                    <p:set>
                                      <p:cBhvr>
                                        <p:cTn id="11"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Income Approach</a:t>
            </a:r>
            <a:endParaRPr lang="en-US" dirty="0">
              <a:latin typeface="Futura Bk BT" panose="020B0502020204020303" pitchFamily="34" charset="0"/>
            </a:endParaRPr>
          </a:p>
        </p:txBody>
      </p:sp>
      <p:sp>
        <p:nvSpPr>
          <p:cNvPr id="5" name="TextBox 4"/>
          <p:cNvSpPr txBox="1"/>
          <p:nvPr/>
        </p:nvSpPr>
        <p:spPr>
          <a:xfrm>
            <a:off x="990600" y="685800"/>
            <a:ext cx="7696200" cy="707886"/>
          </a:xfrm>
          <a:prstGeom prst="rect">
            <a:avLst/>
          </a:prstGeom>
          <a:noFill/>
        </p:spPr>
        <p:txBody>
          <a:bodyPr wrap="square" rtlCol="0">
            <a:spAutoFit/>
          </a:bodyPr>
          <a:lstStyle/>
          <a:p>
            <a:pPr algn="ctr"/>
            <a:endParaRPr lang="en-US" sz="2000" b="1" kern="1400" cap="all" dirty="0" smtClean="0">
              <a:solidFill>
                <a:srgbClr val="006A4D"/>
              </a:solidFill>
              <a:latin typeface="Futura Hv BT"/>
            </a:endParaRPr>
          </a:p>
          <a:p>
            <a:pPr algn="ctr"/>
            <a:r>
              <a:rPr lang="en-US" sz="2000" b="1" kern="1400" cap="all" dirty="0" smtClean="0">
                <a:solidFill>
                  <a:srgbClr val="006A4D"/>
                </a:solidFill>
                <a:latin typeface="Futura Hv BT"/>
              </a:rPr>
              <a:t>Interview with Market Participants</a:t>
            </a:r>
            <a:endParaRPr lang="en-US" sz="2000" b="1" kern="1400" cap="all" dirty="0">
              <a:solidFill>
                <a:srgbClr val="006A4D"/>
              </a:solidFill>
              <a:latin typeface="Futura Hv BT"/>
            </a:endParaRPr>
          </a:p>
        </p:txBody>
      </p:sp>
      <p:pic>
        <p:nvPicPr>
          <p:cNvPr id="50178" name="Picture 2" descr="Voy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81200"/>
            <a:ext cx="1692656"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0180" name="Picture 4" descr="Will Yow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2" y="1981200"/>
            <a:ext cx="1600199"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752600" y="4274405"/>
            <a:ext cx="3177216" cy="830997"/>
          </a:xfrm>
          <a:prstGeom prst="rect">
            <a:avLst/>
          </a:prstGeom>
        </p:spPr>
        <p:txBody>
          <a:bodyPr wrap="none">
            <a:spAutoFit/>
          </a:bodyPr>
          <a:lstStyle/>
          <a:p>
            <a:pPr fontAlgn="base">
              <a:spcBef>
                <a:spcPct val="25000"/>
              </a:spcBef>
              <a:spcAft>
                <a:spcPct val="0"/>
              </a:spcAft>
              <a:buClr>
                <a:srgbClr val="69BE28"/>
              </a:buClr>
            </a:pPr>
            <a:r>
              <a:rPr lang="en-US" sz="1600" dirty="0">
                <a:solidFill>
                  <a:srgbClr val="000000"/>
                </a:solidFill>
                <a:latin typeface="Futura Hv BT" panose="020B0702020204020204" pitchFamily="34" charset="0"/>
              </a:rPr>
              <a:t>Bob Voyles</a:t>
            </a:r>
          </a:p>
          <a:p>
            <a:r>
              <a:rPr lang="en-US" sz="1600" dirty="0">
                <a:solidFill>
                  <a:srgbClr val="000000"/>
                </a:solidFill>
                <a:latin typeface="Arnhem Pro Bln" pitchFamily="50" charset="0"/>
              </a:rPr>
              <a:t>Seven Oaks Company</a:t>
            </a:r>
            <a:br>
              <a:rPr lang="en-US" sz="1600" dirty="0">
                <a:solidFill>
                  <a:srgbClr val="000000"/>
                </a:solidFill>
                <a:latin typeface="Arnhem Pro Bln" pitchFamily="50" charset="0"/>
              </a:rPr>
            </a:br>
            <a:r>
              <a:rPr lang="en-US" sz="1600" dirty="0">
                <a:solidFill>
                  <a:srgbClr val="000000"/>
                </a:solidFill>
                <a:latin typeface="Arnhem Pro Bln" pitchFamily="50" charset="0"/>
              </a:rPr>
              <a:t>Principal, Chief Executive Officer</a:t>
            </a:r>
          </a:p>
        </p:txBody>
      </p:sp>
      <p:sp>
        <p:nvSpPr>
          <p:cNvPr id="9" name="Rectangle 8"/>
          <p:cNvSpPr/>
          <p:nvPr/>
        </p:nvSpPr>
        <p:spPr>
          <a:xfrm>
            <a:off x="5334000" y="4274405"/>
            <a:ext cx="3651962" cy="830997"/>
          </a:xfrm>
          <a:prstGeom prst="rect">
            <a:avLst/>
          </a:prstGeom>
        </p:spPr>
        <p:txBody>
          <a:bodyPr wrap="none">
            <a:spAutoFit/>
          </a:bodyPr>
          <a:lstStyle/>
          <a:p>
            <a:pPr fontAlgn="base">
              <a:spcBef>
                <a:spcPct val="25000"/>
              </a:spcBef>
              <a:spcAft>
                <a:spcPct val="0"/>
              </a:spcAft>
              <a:buClr>
                <a:srgbClr val="69BE28"/>
              </a:buClr>
            </a:pPr>
            <a:r>
              <a:rPr lang="en-US" sz="1600" dirty="0" smtClean="0">
                <a:solidFill>
                  <a:srgbClr val="000000"/>
                </a:solidFill>
                <a:latin typeface="Futura Hv BT" panose="020B0702020204020204" pitchFamily="34" charset="0"/>
              </a:rPr>
              <a:t>Will </a:t>
            </a:r>
            <a:r>
              <a:rPr lang="en-US" sz="1600" dirty="0" err="1" smtClean="0">
                <a:solidFill>
                  <a:srgbClr val="000000"/>
                </a:solidFill>
                <a:latin typeface="Futura Hv BT" panose="020B0702020204020204" pitchFamily="34" charset="0"/>
              </a:rPr>
              <a:t>Yowell</a:t>
            </a:r>
            <a:endParaRPr lang="en-US" sz="1600" dirty="0">
              <a:solidFill>
                <a:srgbClr val="000000"/>
              </a:solidFill>
              <a:latin typeface="Futura Hv BT" panose="020B0702020204020204" pitchFamily="34" charset="0"/>
            </a:endParaRPr>
          </a:p>
          <a:p>
            <a:r>
              <a:rPr lang="en-US" sz="1600" dirty="0" smtClean="0">
                <a:solidFill>
                  <a:srgbClr val="000000"/>
                </a:solidFill>
                <a:latin typeface="Arnhem Pro Bln" pitchFamily="50" charset="0"/>
              </a:rPr>
              <a:t>CBRE, Inc.</a:t>
            </a:r>
            <a:r>
              <a:rPr lang="en-US" sz="1600" dirty="0">
                <a:solidFill>
                  <a:srgbClr val="000000"/>
                </a:solidFill>
                <a:latin typeface="Arnhem Pro Bln" pitchFamily="50" charset="0"/>
              </a:rPr>
              <a:t/>
            </a:r>
            <a:br>
              <a:rPr lang="en-US" sz="1600" dirty="0">
                <a:solidFill>
                  <a:srgbClr val="000000"/>
                </a:solidFill>
                <a:latin typeface="Arnhem Pro Bln" pitchFamily="50" charset="0"/>
              </a:rPr>
            </a:br>
            <a:r>
              <a:rPr lang="en-US" sz="1600" dirty="0" smtClean="0">
                <a:solidFill>
                  <a:srgbClr val="000000"/>
                </a:solidFill>
                <a:latin typeface="Arnhem Pro Bln" pitchFamily="50" charset="0"/>
              </a:rPr>
              <a:t>Vice Chairman, Investment Properties</a:t>
            </a:r>
            <a:endParaRPr lang="en-US" sz="1600" dirty="0">
              <a:solidFill>
                <a:srgbClr val="000000"/>
              </a:solidFill>
              <a:latin typeface="Arnhem Pro Bln" pitchFamily="50" charset="0"/>
            </a:endParaRPr>
          </a:p>
        </p:txBody>
      </p:sp>
    </p:spTree>
    <p:extLst>
      <p:ext uri="{BB962C8B-B14F-4D97-AF65-F5344CB8AC3E}">
        <p14:creationId xmlns:p14="http://schemas.microsoft.com/office/powerpoint/2010/main" val="40380684"/>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304800" y="-304800"/>
            <a:ext cx="10134600" cy="7620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395748"/>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utura Bk BT" panose="020B0502020204020303" pitchFamily="34" charset="0"/>
              </a:rPr>
              <a:t>Income Approach</a:t>
            </a:r>
          </a:p>
        </p:txBody>
      </p:sp>
      <p:sp>
        <p:nvSpPr>
          <p:cNvPr id="3" name="Content Placeholder 2"/>
          <p:cNvSpPr>
            <a:spLocks noGrp="1"/>
          </p:cNvSpPr>
          <p:nvPr>
            <p:ph idx="1"/>
          </p:nvPr>
        </p:nvSpPr>
        <p:spPr>
          <a:xfrm>
            <a:off x="1022351" y="1016000"/>
            <a:ext cx="3625850" cy="4851400"/>
          </a:xfrm>
        </p:spPr>
        <p:txBody>
          <a:bodyPr/>
          <a:lstStyle/>
          <a:p>
            <a:pPr marL="0" indent="0">
              <a:buNone/>
            </a:pPr>
            <a:endParaRPr lang="en-US" dirty="0"/>
          </a:p>
          <a:p>
            <a:pPr marL="0" indent="0">
              <a:buNone/>
            </a:pPr>
            <a:r>
              <a:rPr lang="en-US" sz="2000" dirty="0" smtClean="0">
                <a:latin typeface="Futura Hv BT" panose="020B0702020204020204" pitchFamily="34" charset="0"/>
              </a:rPr>
              <a:t>Fee Simple</a:t>
            </a:r>
          </a:p>
          <a:p>
            <a:pPr marL="0" indent="0">
              <a:buNone/>
            </a:pPr>
            <a:r>
              <a:rPr lang="en-US" sz="2000" dirty="0" smtClean="0">
                <a:latin typeface="Arnhem Pro Bln" pitchFamily="50" charset="0"/>
              </a:rPr>
              <a:t>“Absolute </a:t>
            </a:r>
            <a:r>
              <a:rPr lang="en-US" sz="2000" dirty="0">
                <a:latin typeface="Arnhem Pro Bln" pitchFamily="50" charset="0"/>
              </a:rPr>
              <a:t>ownership unencumbered by any other interest or estate, subject only to the limitations imposed by the governmental powers of taxation, eminent domain, police power and escheat</a:t>
            </a:r>
            <a:r>
              <a:rPr lang="en-US" sz="2000" dirty="0" smtClean="0">
                <a:latin typeface="Arnhem Pro Bln" pitchFamily="50" charset="0"/>
              </a:rPr>
              <a:t>.”</a:t>
            </a:r>
            <a:endParaRPr lang="en-US" sz="2000" dirty="0">
              <a:latin typeface="Arnhem Pro Bln" pitchFamily="50" charset="0"/>
            </a:endParaRPr>
          </a:p>
        </p:txBody>
      </p:sp>
      <p:sp>
        <p:nvSpPr>
          <p:cNvPr id="4" name="Content Placeholder 2"/>
          <p:cNvSpPr txBox="1">
            <a:spLocks/>
          </p:cNvSpPr>
          <p:nvPr/>
        </p:nvSpPr>
        <p:spPr bwMode="auto">
          <a:xfrm>
            <a:off x="4875214" y="1016000"/>
            <a:ext cx="3884613" cy="485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8600" indent="-228600" algn="l" rtl="0" fontAlgn="base">
              <a:spcBef>
                <a:spcPct val="25000"/>
              </a:spcBef>
              <a:spcAft>
                <a:spcPct val="0"/>
              </a:spcAft>
              <a:buClr>
                <a:srgbClr val="69BE28"/>
              </a:buClr>
              <a:buFont typeface="Wingdings" pitchFamily="2" charset="2"/>
              <a:buChar char="§"/>
              <a:defRPr sz="2400">
                <a:solidFill>
                  <a:srgbClr val="000000"/>
                </a:solidFill>
                <a:latin typeface="+mn-lt"/>
                <a:ea typeface="+mn-ea"/>
                <a:cs typeface="+mn-cs"/>
              </a:defRPr>
            </a:lvl1pPr>
            <a:lvl2pPr marL="461963" indent="-231775" algn="l" rtl="0" fontAlgn="base">
              <a:spcBef>
                <a:spcPct val="0"/>
              </a:spcBef>
              <a:spcAft>
                <a:spcPct val="0"/>
              </a:spcAft>
              <a:buClr>
                <a:srgbClr val="B2B2B2"/>
              </a:buClr>
              <a:buChar char="•"/>
              <a:defRPr sz="2400">
                <a:solidFill>
                  <a:schemeClr val="tx1"/>
                </a:solidFill>
                <a:latin typeface="+mn-lt"/>
                <a:cs typeface="+mn-cs"/>
              </a:defRPr>
            </a:lvl2pPr>
            <a:lvl3pPr marL="749300" indent="-173038" algn="l" rtl="0" fontAlgn="base">
              <a:spcBef>
                <a:spcPct val="0"/>
              </a:spcBef>
              <a:spcAft>
                <a:spcPct val="0"/>
              </a:spcAft>
              <a:buClr>
                <a:schemeClr val="tx1"/>
              </a:buClr>
              <a:buFont typeface="Arial" charset="0"/>
              <a:buChar char="–"/>
              <a:defRPr sz="2000">
                <a:solidFill>
                  <a:schemeClr val="tx1"/>
                </a:solidFill>
                <a:latin typeface="+mn-lt"/>
                <a:cs typeface="+mn-cs"/>
              </a:defRPr>
            </a:lvl3pPr>
            <a:lvl4pPr marL="1042988" indent="-179388" algn="l" rtl="0" fontAlgn="base">
              <a:spcBef>
                <a:spcPct val="0"/>
              </a:spcBef>
              <a:spcAft>
                <a:spcPct val="0"/>
              </a:spcAft>
              <a:buClr>
                <a:schemeClr val="tx1"/>
              </a:buClr>
              <a:buFont typeface="Arial Unicode MS" pitchFamily="34" charset="-128"/>
              <a:buChar char="–"/>
              <a:defRPr sz="1600">
                <a:solidFill>
                  <a:srgbClr val="000000"/>
                </a:solidFill>
                <a:latin typeface="+mn-lt"/>
                <a:cs typeface="+mn-cs"/>
              </a:defRPr>
            </a:lvl4pPr>
            <a:lvl5pPr marL="1282700" indent="-125413" algn="l" rtl="0" fontAlgn="base">
              <a:spcBef>
                <a:spcPct val="0"/>
              </a:spcBef>
              <a:spcAft>
                <a:spcPct val="0"/>
              </a:spcAft>
              <a:buClr>
                <a:schemeClr val="tx1"/>
              </a:buClr>
              <a:buChar char="•"/>
              <a:defRPr sz="1600">
                <a:solidFill>
                  <a:srgbClr val="000000"/>
                </a:solidFill>
                <a:latin typeface="+mn-lt"/>
                <a:cs typeface="+mn-cs"/>
              </a:defRPr>
            </a:lvl5pPr>
            <a:lvl6pPr marL="1739900" indent="-125413" algn="l" rtl="0" fontAlgn="base">
              <a:spcBef>
                <a:spcPct val="0"/>
              </a:spcBef>
              <a:spcAft>
                <a:spcPct val="0"/>
              </a:spcAft>
              <a:buClr>
                <a:schemeClr val="tx1"/>
              </a:buClr>
              <a:buChar char="•"/>
              <a:defRPr sz="1600">
                <a:solidFill>
                  <a:srgbClr val="000000"/>
                </a:solidFill>
                <a:latin typeface="+mn-lt"/>
                <a:cs typeface="+mn-cs"/>
              </a:defRPr>
            </a:lvl6pPr>
            <a:lvl7pPr marL="2197100" indent="-125413" algn="l" rtl="0" fontAlgn="base">
              <a:spcBef>
                <a:spcPct val="0"/>
              </a:spcBef>
              <a:spcAft>
                <a:spcPct val="0"/>
              </a:spcAft>
              <a:buClr>
                <a:schemeClr val="tx1"/>
              </a:buClr>
              <a:buChar char="•"/>
              <a:defRPr sz="1600">
                <a:solidFill>
                  <a:srgbClr val="000000"/>
                </a:solidFill>
                <a:latin typeface="+mn-lt"/>
                <a:cs typeface="+mn-cs"/>
              </a:defRPr>
            </a:lvl7pPr>
            <a:lvl8pPr marL="2654300" indent="-125413" algn="l" rtl="0" fontAlgn="base">
              <a:spcBef>
                <a:spcPct val="0"/>
              </a:spcBef>
              <a:spcAft>
                <a:spcPct val="0"/>
              </a:spcAft>
              <a:buClr>
                <a:schemeClr val="tx1"/>
              </a:buClr>
              <a:buChar char="•"/>
              <a:defRPr sz="1600">
                <a:solidFill>
                  <a:srgbClr val="000000"/>
                </a:solidFill>
                <a:latin typeface="+mn-lt"/>
                <a:cs typeface="+mn-cs"/>
              </a:defRPr>
            </a:lvl8pPr>
            <a:lvl9pPr marL="3111500" indent="-125413" algn="l" rtl="0" fontAlgn="base">
              <a:spcBef>
                <a:spcPct val="0"/>
              </a:spcBef>
              <a:spcAft>
                <a:spcPct val="0"/>
              </a:spcAft>
              <a:buClr>
                <a:schemeClr val="tx1"/>
              </a:buClr>
              <a:buChar char="•"/>
              <a:defRPr sz="1600">
                <a:solidFill>
                  <a:srgbClr val="000000"/>
                </a:solidFill>
                <a:latin typeface="+mn-lt"/>
                <a:cs typeface="+mn-cs"/>
              </a:defRPr>
            </a:lvl9pPr>
          </a:lstStyle>
          <a:p>
            <a:pPr marL="0" indent="0">
              <a:buFont typeface="Wingdings" pitchFamily="2" charset="2"/>
              <a:buNone/>
            </a:pPr>
            <a:endParaRPr lang="en-US" kern="0" dirty="0" smtClean="0"/>
          </a:p>
          <a:p>
            <a:pPr marL="0" indent="0">
              <a:buFont typeface="Wingdings" pitchFamily="2" charset="2"/>
              <a:buNone/>
            </a:pPr>
            <a:r>
              <a:rPr lang="en-US" sz="2000" kern="0" dirty="0" smtClean="0">
                <a:latin typeface="Futura Hv BT" panose="020B0702020204020204" pitchFamily="34" charset="0"/>
              </a:rPr>
              <a:t>Leased Fee</a:t>
            </a:r>
          </a:p>
          <a:p>
            <a:pPr marL="0" indent="0">
              <a:buNone/>
            </a:pPr>
            <a:r>
              <a:rPr lang="en-US" sz="2000" dirty="0" smtClean="0">
                <a:latin typeface="Arnhem Pro Bln" pitchFamily="50" charset="0"/>
              </a:rPr>
              <a:t>“A </a:t>
            </a:r>
            <a:r>
              <a:rPr lang="en-US" sz="2000" dirty="0">
                <a:latin typeface="Arnhem Pro Bln" pitchFamily="50" charset="0"/>
              </a:rPr>
              <a:t>freehold (ownership interest) where the possessory interest has been granted to another party by creation of a contractual landlord-tenant relationship (i.e., a lease</a:t>
            </a:r>
            <a:r>
              <a:rPr lang="en-US" sz="2000" dirty="0" smtClean="0">
                <a:latin typeface="Arnhem Pro Bln" pitchFamily="50" charset="0"/>
              </a:rPr>
              <a:t>).”</a:t>
            </a:r>
            <a:r>
              <a:rPr lang="en-US" dirty="0" smtClean="0"/>
              <a:t/>
            </a:r>
            <a:br>
              <a:rPr lang="en-US" dirty="0" smtClean="0"/>
            </a:br>
            <a:r>
              <a:rPr lang="en-US" baseline="30000" dirty="0" smtClean="0"/>
              <a:t> </a:t>
            </a:r>
            <a:endParaRPr lang="en-US" kern="0" dirty="0" smtClean="0"/>
          </a:p>
          <a:p>
            <a:pPr marL="0" indent="0">
              <a:buFont typeface="Wingdings" pitchFamily="2" charset="2"/>
              <a:buNone/>
            </a:pPr>
            <a:endParaRPr lang="en-US" kern="0" dirty="0" smtClean="0"/>
          </a:p>
          <a:p>
            <a:pPr marL="0" indent="0">
              <a:buFont typeface="Wingdings" pitchFamily="2" charset="2"/>
              <a:buNone/>
            </a:pPr>
            <a:endParaRPr lang="en-US" kern="0" dirty="0"/>
          </a:p>
        </p:txBody>
      </p:sp>
      <p:sp>
        <p:nvSpPr>
          <p:cNvPr id="5" name="TextBox 4"/>
          <p:cNvSpPr txBox="1"/>
          <p:nvPr/>
        </p:nvSpPr>
        <p:spPr>
          <a:xfrm>
            <a:off x="990600" y="685800"/>
            <a:ext cx="7696200" cy="707886"/>
          </a:xfrm>
          <a:prstGeom prst="rect">
            <a:avLst/>
          </a:prstGeom>
          <a:noFill/>
        </p:spPr>
        <p:txBody>
          <a:bodyPr wrap="square" rtlCol="0">
            <a:spAutoFit/>
          </a:bodyPr>
          <a:lstStyle/>
          <a:p>
            <a:pPr algn="ctr"/>
            <a:r>
              <a:rPr lang="en-US" sz="2000" b="1" kern="1400" cap="all" dirty="0">
                <a:solidFill>
                  <a:srgbClr val="006A4D"/>
                </a:solidFill>
                <a:latin typeface="Futura Hv BT"/>
              </a:rPr>
              <a:t>Ownership </a:t>
            </a:r>
            <a:r>
              <a:rPr lang="en-US" sz="2000" b="1" kern="1400" cap="all" dirty="0" smtClean="0">
                <a:solidFill>
                  <a:srgbClr val="006A4D"/>
                </a:solidFill>
                <a:latin typeface="Futura Hv BT"/>
              </a:rPr>
              <a:t>Interest Being Valued: </a:t>
            </a:r>
          </a:p>
          <a:p>
            <a:pPr algn="ctr"/>
            <a:r>
              <a:rPr lang="en-US" sz="2000" b="1" kern="1400" cap="all" dirty="0" smtClean="0">
                <a:solidFill>
                  <a:srgbClr val="006A4D"/>
                </a:solidFill>
                <a:latin typeface="Futura Hv BT"/>
              </a:rPr>
              <a:t>Fee </a:t>
            </a:r>
            <a:r>
              <a:rPr lang="en-US" sz="2000" b="1" kern="1400" cap="all" dirty="0">
                <a:solidFill>
                  <a:srgbClr val="006A4D"/>
                </a:solidFill>
                <a:latin typeface="Futura Hv BT"/>
              </a:rPr>
              <a:t>Simple vs. Leased </a:t>
            </a:r>
            <a:r>
              <a:rPr lang="en-US" sz="2000" b="1" kern="1400" cap="all" dirty="0" smtClean="0">
                <a:solidFill>
                  <a:srgbClr val="006A4D"/>
                </a:solidFill>
                <a:latin typeface="Futura Hv BT"/>
              </a:rPr>
              <a:t>Fee Interest VS. LEASEHOLD</a:t>
            </a:r>
            <a:endParaRPr lang="en-US" sz="2000" b="1" kern="1400" cap="all" dirty="0">
              <a:solidFill>
                <a:srgbClr val="006A4D"/>
              </a:solidFill>
              <a:latin typeface="Futura Hv BT"/>
            </a:endParaRPr>
          </a:p>
        </p:txBody>
      </p:sp>
      <p:sp>
        <p:nvSpPr>
          <p:cNvPr id="6" name="Content Placeholder 2"/>
          <p:cNvSpPr txBox="1">
            <a:spLocks/>
          </p:cNvSpPr>
          <p:nvPr/>
        </p:nvSpPr>
        <p:spPr bwMode="auto">
          <a:xfrm>
            <a:off x="2932907" y="4191000"/>
            <a:ext cx="3884613" cy="256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8600" indent="-228600" algn="l" rtl="0" fontAlgn="base">
              <a:spcBef>
                <a:spcPct val="25000"/>
              </a:spcBef>
              <a:spcAft>
                <a:spcPct val="0"/>
              </a:spcAft>
              <a:buClr>
                <a:srgbClr val="69BE28"/>
              </a:buClr>
              <a:buFont typeface="Wingdings" pitchFamily="2" charset="2"/>
              <a:buChar char="§"/>
              <a:defRPr sz="2400">
                <a:solidFill>
                  <a:srgbClr val="000000"/>
                </a:solidFill>
                <a:latin typeface="+mn-lt"/>
                <a:ea typeface="+mn-ea"/>
                <a:cs typeface="+mn-cs"/>
              </a:defRPr>
            </a:lvl1pPr>
            <a:lvl2pPr marL="461963" indent="-231775" algn="l" rtl="0" fontAlgn="base">
              <a:spcBef>
                <a:spcPct val="0"/>
              </a:spcBef>
              <a:spcAft>
                <a:spcPct val="0"/>
              </a:spcAft>
              <a:buClr>
                <a:srgbClr val="B2B2B2"/>
              </a:buClr>
              <a:buChar char="•"/>
              <a:defRPr sz="2400">
                <a:solidFill>
                  <a:schemeClr val="tx1"/>
                </a:solidFill>
                <a:latin typeface="+mn-lt"/>
                <a:cs typeface="+mn-cs"/>
              </a:defRPr>
            </a:lvl2pPr>
            <a:lvl3pPr marL="749300" indent="-173038" algn="l" rtl="0" fontAlgn="base">
              <a:spcBef>
                <a:spcPct val="0"/>
              </a:spcBef>
              <a:spcAft>
                <a:spcPct val="0"/>
              </a:spcAft>
              <a:buClr>
                <a:schemeClr val="tx1"/>
              </a:buClr>
              <a:buFont typeface="Arial" charset="0"/>
              <a:buChar char="–"/>
              <a:defRPr sz="2000">
                <a:solidFill>
                  <a:schemeClr val="tx1"/>
                </a:solidFill>
                <a:latin typeface="+mn-lt"/>
                <a:cs typeface="+mn-cs"/>
              </a:defRPr>
            </a:lvl3pPr>
            <a:lvl4pPr marL="1042988" indent="-179388" algn="l" rtl="0" fontAlgn="base">
              <a:spcBef>
                <a:spcPct val="0"/>
              </a:spcBef>
              <a:spcAft>
                <a:spcPct val="0"/>
              </a:spcAft>
              <a:buClr>
                <a:schemeClr val="tx1"/>
              </a:buClr>
              <a:buFont typeface="Arial Unicode MS" pitchFamily="34" charset="-128"/>
              <a:buChar char="–"/>
              <a:defRPr sz="1600">
                <a:solidFill>
                  <a:srgbClr val="000000"/>
                </a:solidFill>
                <a:latin typeface="+mn-lt"/>
                <a:cs typeface="+mn-cs"/>
              </a:defRPr>
            </a:lvl4pPr>
            <a:lvl5pPr marL="1282700" indent="-125413" algn="l" rtl="0" fontAlgn="base">
              <a:spcBef>
                <a:spcPct val="0"/>
              </a:spcBef>
              <a:spcAft>
                <a:spcPct val="0"/>
              </a:spcAft>
              <a:buClr>
                <a:schemeClr val="tx1"/>
              </a:buClr>
              <a:buChar char="•"/>
              <a:defRPr sz="1600">
                <a:solidFill>
                  <a:srgbClr val="000000"/>
                </a:solidFill>
                <a:latin typeface="+mn-lt"/>
                <a:cs typeface="+mn-cs"/>
              </a:defRPr>
            </a:lvl5pPr>
            <a:lvl6pPr marL="1739900" indent="-125413" algn="l" rtl="0" fontAlgn="base">
              <a:spcBef>
                <a:spcPct val="0"/>
              </a:spcBef>
              <a:spcAft>
                <a:spcPct val="0"/>
              </a:spcAft>
              <a:buClr>
                <a:schemeClr val="tx1"/>
              </a:buClr>
              <a:buChar char="•"/>
              <a:defRPr sz="1600">
                <a:solidFill>
                  <a:srgbClr val="000000"/>
                </a:solidFill>
                <a:latin typeface="+mn-lt"/>
                <a:cs typeface="+mn-cs"/>
              </a:defRPr>
            </a:lvl6pPr>
            <a:lvl7pPr marL="2197100" indent="-125413" algn="l" rtl="0" fontAlgn="base">
              <a:spcBef>
                <a:spcPct val="0"/>
              </a:spcBef>
              <a:spcAft>
                <a:spcPct val="0"/>
              </a:spcAft>
              <a:buClr>
                <a:schemeClr val="tx1"/>
              </a:buClr>
              <a:buChar char="•"/>
              <a:defRPr sz="1600">
                <a:solidFill>
                  <a:srgbClr val="000000"/>
                </a:solidFill>
                <a:latin typeface="+mn-lt"/>
                <a:cs typeface="+mn-cs"/>
              </a:defRPr>
            </a:lvl7pPr>
            <a:lvl8pPr marL="2654300" indent="-125413" algn="l" rtl="0" fontAlgn="base">
              <a:spcBef>
                <a:spcPct val="0"/>
              </a:spcBef>
              <a:spcAft>
                <a:spcPct val="0"/>
              </a:spcAft>
              <a:buClr>
                <a:schemeClr val="tx1"/>
              </a:buClr>
              <a:buChar char="•"/>
              <a:defRPr sz="1600">
                <a:solidFill>
                  <a:srgbClr val="000000"/>
                </a:solidFill>
                <a:latin typeface="+mn-lt"/>
                <a:cs typeface="+mn-cs"/>
              </a:defRPr>
            </a:lvl8pPr>
            <a:lvl9pPr marL="3111500" indent="-125413" algn="l" rtl="0" fontAlgn="base">
              <a:spcBef>
                <a:spcPct val="0"/>
              </a:spcBef>
              <a:spcAft>
                <a:spcPct val="0"/>
              </a:spcAft>
              <a:buClr>
                <a:schemeClr val="tx1"/>
              </a:buClr>
              <a:buChar char="•"/>
              <a:defRPr sz="1600">
                <a:solidFill>
                  <a:srgbClr val="000000"/>
                </a:solidFill>
                <a:latin typeface="+mn-lt"/>
                <a:cs typeface="+mn-cs"/>
              </a:defRPr>
            </a:lvl9pPr>
          </a:lstStyle>
          <a:p>
            <a:pPr marL="0" indent="0">
              <a:buFont typeface="Wingdings" pitchFamily="2" charset="2"/>
              <a:buNone/>
            </a:pPr>
            <a:r>
              <a:rPr lang="en-US" sz="2000" kern="0" dirty="0" smtClean="0">
                <a:latin typeface="Futura Hv BT" panose="020B0702020204020204" pitchFamily="34" charset="0"/>
              </a:rPr>
              <a:t>Leasehold Estate</a:t>
            </a:r>
          </a:p>
          <a:p>
            <a:pPr marL="0" indent="0">
              <a:buNone/>
            </a:pPr>
            <a:r>
              <a:rPr lang="en-US" sz="2000" dirty="0" smtClean="0">
                <a:latin typeface="Arnhem Pro Bln" pitchFamily="50" charset="0"/>
              </a:rPr>
              <a:t>“Ownership </a:t>
            </a:r>
            <a:r>
              <a:rPr lang="en-US" sz="2000" dirty="0">
                <a:latin typeface="Arnhem Pro Bln" pitchFamily="50" charset="0"/>
              </a:rPr>
              <a:t>of a temporary right to hold land or property in which a lessee or a tenant holds rights of real property by some form of title from a lessor or landlord</a:t>
            </a:r>
            <a:r>
              <a:rPr lang="en-US" sz="2000" dirty="0" smtClean="0">
                <a:latin typeface="Arnhem Pro Bln" pitchFamily="50" charset="0"/>
              </a:rPr>
              <a:t>.”</a:t>
            </a:r>
            <a:r>
              <a:rPr lang="en-US" dirty="0" smtClean="0"/>
              <a:t/>
            </a:r>
            <a:br>
              <a:rPr lang="en-US" dirty="0" smtClean="0"/>
            </a:br>
            <a:r>
              <a:rPr lang="en-US" baseline="30000" dirty="0" smtClean="0"/>
              <a:t> </a:t>
            </a:r>
            <a:endParaRPr lang="en-US" kern="0" dirty="0" smtClean="0"/>
          </a:p>
          <a:p>
            <a:pPr marL="0" indent="0">
              <a:buFont typeface="Wingdings" pitchFamily="2" charset="2"/>
              <a:buNone/>
            </a:pPr>
            <a:endParaRPr lang="en-US" kern="0" dirty="0" smtClean="0"/>
          </a:p>
          <a:p>
            <a:pPr marL="0" indent="0">
              <a:buFont typeface="Wingdings" pitchFamily="2" charset="2"/>
              <a:buNone/>
            </a:pPr>
            <a:endParaRPr lang="en-US" kern="0" dirty="0"/>
          </a:p>
        </p:txBody>
      </p:sp>
    </p:spTree>
    <p:extLst>
      <p:ext uri="{BB962C8B-B14F-4D97-AF65-F5344CB8AC3E}">
        <p14:creationId xmlns:p14="http://schemas.microsoft.com/office/powerpoint/2010/main" val="1435108465"/>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Income Approach</a:t>
            </a:r>
            <a:endParaRPr lang="en-US" dirty="0">
              <a:latin typeface="Futura Bk BT" panose="020B0502020204020303" pitchFamily="34" charset="0"/>
            </a:endParaRPr>
          </a:p>
        </p:txBody>
      </p:sp>
      <p:sp>
        <p:nvSpPr>
          <p:cNvPr id="3" name="Content Placeholder 2"/>
          <p:cNvSpPr>
            <a:spLocks noGrp="1"/>
          </p:cNvSpPr>
          <p:nvPr>
            <p:ph idx="1"/>
          </p:nvPr>
        </p:nvSpPr>
        <p:spPr>
          <a:xfrm>
            <a:off x="1524000" y="2057400"/>
            <a:ext cx="6858000" cy="3886200"/>
          </a:xfrm>
        </p:spPr>
        <p:txBody>
          <a:bodyPr/>
          <a:lstStyle/>
          <a:p>
            <a:pPr marL="0" indent="0">
              <a:buNone/>
            </a:pPr>
            <a:r>
              <a:rPr lang="en-US" u="sng" dirty="0" smtClean="0">
                <a:latin typeface="Futura Hv BT" panose="020B0702020204020204" pitchFamily="34" charset="0"/>
              </a:rPr>
              <a:t>Items to Consider</a:t>
            </a:r>
          </a:p>
          <a:p>
            <a:pPr marL="0" indent="0">
              <a:buNone/>
            </a:pPr>
            <a:endParaRPr lang="en-US" dirty="0" smtClean="0">
              <a:latin typeface="Futura Hv BT" panose="020B0702020204020204" pitchFamily="34" charset="0"/>
            </a:endParaRPr>
          </a:p>
          <a:p>
            <a:r>
              <a:rPr lang="en-US" dirty="0" smtClean="0">
                <a:latin typeface="Arnhem Pro Bln" pitchFamily="50" charset="0"/>
              </a:rPr>
              <a:t>Property Rights Adjustment and </a:t>
            </a:r>
            <a:r>
              <a:rPr lang="en-US" b="1" u="sng" dirty="0" smtClean="0">
                <a:latin typeface="Arnhem Pro Bln" pitchFamily="50" charset="0"/>
              </a:rPr>
              <a:t>performing it properly</a:t>
            </a:r>
          </a:p>
          <a:p>
            <a:pPr marL="0" indent="0">
              <a:buNone/>
            </a:pPr>
            <a:endParaRPr lang="en-US" dirty="0" smtClean="0">
              <a:latin typeface="Arnhem Pro Bln" pitchFamily="50" charset="0"/>
            </a:endParaRPr>
          </a:p>
          <a:p>
            <a:r>
              <a:rPr lang="en-US" dirty="0" smtClean="0">
                <a:latin typeface="Arnhem Pro Bln" pitchFamily="50" charset="0"/>
              </a:rPr>
              <a:t>Lease up discount calculation and its application.</a:t>
            </a:r>
          </a:p>
          <a:p>
            <a:pPr marL="0" indent="0">
              <a:buNone/>
            </a:pPr>
            <a:endParaRPr lang="en-US" sz="2000" dirty="0">
              <a:latin typeface="Arnhem Pro Bln" pitchFamily="50" charset="0"/>
            </a:endParaRPr>
          </a:p>
        </p:txBody>
      </p:sp>
      <p:sp>
        <p:nvSpPr>
          <p:cNvPr id="5" name="TextBox 4"/>
          <p:cNvSpPr txBox="1"/>
          <p:nvPr/>
        </p:nvSpPr>
        <p:spPr>
          <a:xfrm>
            <a:off x="990600" y="685800"/>
            <a:ext cx="7696200" cy="707886"/>
          </a:xfrm>
          <a:prstGeom prst="rect">
            <a:avLst/>
          </a:prstGeom>
          <a:noFill/>
        </p:spPr>
        <p:txBody>
          <a:bodyPr wrap="square" rtlCol="0">
            <a:spAutoFit/>
          </a:bodyPr>
          <a:lstStyle/>
          <a:p>
            <a:pPr algn="ctr"/>
            <a:r>
              <a:rPr lang="en-US" sz="2000" b="1" kern="1400" cap="all" dirty="0">
                <a:solidFill>
                  <a:srgbClr val="006A4D"/>
                </a:solidFill>
                <a:latin typeface="Futura Hv BT"/>
              </a:rPr>
              <a:t>Ownership </a:t>
            </a:r>
            <a:r>
              <a:rPr lang="en-US" sz="2000" b="1" kern="1400" cap="all" dirty="0" smtClean="0">
                <a:solidFill>
                  <a:srgbClr val="006A4D"/>
                </a:solidFill>
                <a:latin typeface="Futura Hv BT"/>
              </a:rPr>
              <a:t>Interest Being Valued: </a:t>
            </a:r>
          </a:p>
          <a:p>
            <a:pPr algn="ctr"/>
            <a:r>
              <a:rPr lang="en-US" sz="2000" b="1" kern="1400" cap="all" dirty="0" smtClean="0">
                <a:solidFill>
                  <a:srgbClr val="006A4D"/>
                </a:solidFill>
                <a:latin typeface="Futura Hv BT"/>
              </a:rPr>
              <a:t>Fee </a:t>
            </a:r>
            <a:r>
              <a:rPr lang="en-US" sz="2000" b="1" kern="1400" cap="all" dirty="0">
                <a:solidFill>
                  <a:srgbClr val="006A4D"/>
                </a:solidFill>
                <a:latin typeface="Futura Hv BT"/>
              </a:rPr>
              <a:t>Simple vs. Leased </a:t>
            </a:r>
            <a:r>
              <a:rPr lang="en-US" sz="2000" b="1" kern="1400" cap="all" dirty="0" smtClean="0">
                <a:solidFill>
                  <a:srgbClr val="006A4D"/>
                </a:solidFill>
                <a:latin typeface="Futura Hv BT"/>
              </a:rPr>
              <a:t>Fee Interest VS. LEASEHOLD</a:t>
            </a:r>
            <a:endParaRPr lang="en-US" sz="2000" b="1" kern="1400" cap="all" dirty="0">
              <a:solidFill>
                <a:srgbClr val="006A4D"/>
              </a:solidFill>
              <a:latin typeface="Futura Hv BT"/>
            </a:endParaRPr>
          </a:p>
        </p:txBody>
      </p:sp>
    </p:spTree>
    <p:extLst>
      <p:ext uri="{BB962C8B-B14F-4D97-AF65-F5344CB8AC3E}">
        <p14:creationId xmlns:p14="http://schemas.microsoft.com/office/powerpoint/2010/main" val="1543676636"/>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Income Approach</a:t>
            </a:r>
            <a:endParaRPr lang="en-US" dirty="0">
              <a:latin typeface="Futura Bk BT" panose="020B0502020204020303" pitchFamily="34" charset="0"/>
            </a:endParaRPr>
          </a:p>
        </p:txBody>
      </p:sp>
      <p:sp>
        <p:nvSpPr>
          <p:cNvPr id="3" name="Content Placeholder 2"/>
          <p:cNvSpPr>
            <a:spLocks noGrp="1"/>
          </p:cNvSpPr>
          <p:nvPr>
            <p:ph idx="1"/>
          </p:nvPr>
        </p:nvSpPr>
        <p:spPr>
          <a:xfrm>
            <a:off x="1524000" y="2057400"/>
            <a:ext cx="6858000" cy="3886200"/>
          </a:xfrm>
        </p:spPr>
        <p:txBody>
          <a:bodyPr/>
          <a:lstStyle/>
          <a:p>
            <a:r>
              <a:rPr lang="en-US" b="1" u="sng" dirty="0" smtClean="0">
                <a:latin typeface="Arnhem Pro Bln" pitchFamily="50" charset="0"/>
              </a:rPr>
              <a:t>Stabilized</a:t>
            </a:r>
            <a:r>
              <a:rPr lang="en-US" b="1" dirty="0" smtClean="0">
                <a:latin typeface="Arnhem Pro Bln" pitchFamily="50" charset="0"/>
              </a:rPr>
              <a:t> </a:t>
            </a:r>
            <a:r>
              <a:rPr lang="en-US" dirty="0">
                <a:latin typeface="Arnhem Pro Bln" pitchFamily="50" charset="0"/>
              </a:rPr>
              <a:t>– </a:t>
            </a:r>
            <a:r>
              <a:rPr lang="en-US" dirty="0" smtClean="0">
                <a:latin typeface="Arnhem Pro Bln" pitchFamily="50" charset="0"/>
              </a:rPr>
              <a:t>Value </a:t>
            </a:r>
            <a:r>
              <a:rPr lang="en-US" dirty="0">
                <a:latin typeface="Arnhem Pro Bln" pitchFamily="50" charset="0"/>
              </a:rPr>
              <a:t>of a property after construction has been completed and market occupancy and cash flow have been </a:t>
            </a:r>
            <a:r>
              <a:rPr lang="en-US" dirty="0" smtClean="0">
                <a:latin typeface="Arnhem Pro Bln" pitchFamily="50" charset="0"/>
              </a:rPr>
              <a:t>achieved</a:t>
            </a:r>
          </a:p>
          <a:p>
            <a:endParaRPr lang="en-US" dirty="0">
              <a:latin typeface="Arnhem Pro Bln" pitchFamily="50" charset="0"/>
            </a:endParaRPr>
          </a:p>
          <a:p>
            <a:r>
              <a:rPr lang="en-US" b="1" u="sng" dirty="0" smtClean="0">
                <a:latin typeface="Arnhem Pro Bln" pitchFamily="50" charset="0"/>
              </a:rPr>
              <a:t>As Is </a:t>
            </a:r>
            <a:r>
              <a:rPr lang="en-US" dirty="0">
                <a:latin typeface="Arnhem Pro Bln" pitchFamily="50" charset="0"/>
              </a:rPr>
              <a:t>– </a:t>
            </a:r>
            <a:r>
              <a:rPr lang="en-US" dirty="0" smtClean="0">
                <a:latin typeface="Arnhem Pro Bln" pitchFamily="50" charset="0"/>
              </a:rPr>
              <a:t>Value </a:t>
            </a:r>
            <a:r>
              <a:rPr lang="en-US" dirty="0">
                <a:latin typeface="Arnhem Pro Bln" pitchFamily="50" charset="0"/>
              </a:rPr>
              <a:t>of </a:t>
            </a:r>
            <a:r>
              <a:rPr lang="en-US" dirty="0" smtClean="0">
                <a:latin typeface="Arnhem Pro Bln" pitchFamily="50" charset="0"/>
              </a:rPr>
              <a:t>real </a:t>
            </a:r>
            <a:r>
              <a:rPr lang="en-US" dirty="0">
                <a:latin typeface="Arnhem Pro Bln" pitchFamily="50" charset="0"/>
              </a:rPr>
              <a:t>estate as of the effective date of the </a:t>
            </a:r>
            <a:r>
              <a:rPr lang="en-US" dirty="0" smtClean="0">
                <a:latin typeface="Arnhem Pro Bln" pitchFamily="50" charset="0"/>
              </a:rPr>
              <a:t>appraisal</a:t>
            </a:r>
          </a:p>
          <a:p>
            <a:pPr marL="0" indent="0">
              <a:buNone/>
            </a:pPr>
            <a:endParaRPr lang="en-US" dirty="0" smtClean="0">
              <a:latin typeface="Arnhem Pro Bln" pitchFamily="50" charset="0"/>
            </a:endParaRPr>
          </a:p>
          <a:p>
            <a:r>
              <a:rPr lang="en-US" b="1" u="sng" dirty="0" smtClean="0">
                <a:latin typeface="Arnhem Pro Bln" pitchFamily="50" charset="0"/>
              </a:rPr>
              <a:t>Prospective</a:t>
            </a:r>
            <a:r>
              <a:rPr lang="en-US" b="1" dirty="0" smtClean="0">
                <a:latin typeface="Arnhem Pro Bln" pitchFamily="50" charset="0"/>
              </a:rPr>
              <a:t> </a:t>
            </a:r>
            <a:r>
              <a:rPr lang="en-US" dirty="0">
                <a:latin typeface="Arnhem Pro Bln" pitchFamily="50" charset="0"/>
              </a:rPr>
              <a:t>- </a:t>
            </a:r>
            <a:r>
              <a:rPr lang="en-US" dirty="0" smtClean="0">
                <a:latin typeface="Arnhem Pro Bln" pitchFamily="50" charset="0"/>
              </a:rPr>
              <a:t>Value </a:t>
            </a:r>
            <a:r>
              <a:rPr lang="en-US" dirty="0">
                <a:latin typeface="Arnhem Pro Bln" pitchFamily="50" charset="0"/>
              </a:rPr>
              <a:t>opinion effective as of a specified future </a:t>
            </a:r>
            <a:r>
              <a:rPr lang="en-US" dirty="0" smtClean="0">
                <a:latin typeface="Arnhem Pro Bln" pitchFamily="50" charset="0"/>
              </a:rPr>
              <a:t>date</a:t>
            </a:r>
          </a:p>
          <a:p>
            <a:pPr marL="0" indent="0">
              <a:buNone/>
            </a:pPr>
            <a:endParaRPr lang="en-US" sz="2000" dirty="0">
              <a:latin typeface="Arnhem Pro Bln" pitchFamily="50" charset="0"/>
            </a:endParaRPr>
          </a:p>
        </p:txBody>
      </p:sp>
      <p:sp>
        <p:nvSpPr>
          <p:cNvPr id="5" name="TextBox 4"/>
          <p:cNvSpPr txBox="1"/>
          <p:nvPr/>
        </p:nvSpPr>
        <p:spPr>
          <a:xfrm>
            <a:off x="990600" y="685800"/>
            <a:ext cx="7696200" cy="707886"/>
          </a:xfrm>
          <a:prstGeom prst="rect">
            <a:avLst/>
          </a:prstGeom>
          <a:noFill/>
        </p:spPr>
        <p:txBody>
          <a:bodyPr wrap="square" rtlCol="0">
            <a:spAutoFit/>
          </a:bodyPr>
          <a:lstStyle/>
          <a:p>
            <a:pPr algn="ctr"/>
            <a:endParaRPr lang="en-US" sz="2000" b="1" kern="1400" cap="all" dirty="0" smtClean="0">
              <a:solidFill>
                <a:srgbClr val="006A4D"/>
              </a:solidFill>
              <a:latin typeface="Futura Hv BT"/>
            </a:endParaRPr>
          </a:p>
          <a:p>
            <a:pPr algn="ctr"/>
            <a:r>
              <a:rPr lang="en-US" sz="2000" b="1" kern="1400" cap="all" dirty="0" smtClean="0">
                <a:solidFill>
                  <a:srgbClr val="006A4D"/>
                </a:solidFill>
                <a:latin typeface="Futura Hv BT"/>
              </a:rPr>
              <a:t>Value Type</a:t>
            </a:r>
            <a:endParaRPr lang="en-US" sz="2000" b="1" kern="1400" cap="all" dirty="0">
              <a:solidFill>
                <a:srgbClr val="006A4D"/>
              </a:solidFill>
              <a:latin typeface="Futura Hv BT"/>
            </a:endParaRPr>
          </a:p>
        </p:txBody>
      </p:sp>
    </p:spTree>
    <p:extLst>
      <p:ext uri="{BB962C8B-B14F-4D97-AF65-F5344CB8AC3E}">
        <p14:creationId xmlns:p14="http://schemas.microsoft.com/office/powerpoint/2010/main" val="2464431291"/>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History of the Office Building</a:t>
            </a:r>
            <a:endParaRPr lang="en-US" dirty="0">
              <a:latin typeface="Futura Bk BT" panose="020B0502020204020303" pitchFamily="34" charset="0"/>
            </a:endParaRPr>
          </a:p>
        </p:txBody>
      </p:sp>
      <p:sp>
        <p:nvSpPr>
          <p:cNvPr id="3" name="Content Placeholder 2"/>
          <p:cNvSpPr>
            <a:spLocks noGrp="1"/>
          </p:cNvSpPr>
          <p:nvPr>
            <p:ph idx="1"/>
          </p:nvPr>
        </p:nvSpPr>
        <p:spPr>
          <a:xfrm>
            <a:off x="1219200" y="838200"/>
            <a:ext cx="3810000" cy="1524000"/>
          </a:xfrm>
        </p:spPr>
        <p:txBody>
          <a:bodyPr/>
          <a:lstStyle/>
          <a:p>
            <a:pPr marL="0" indent="0">
              <a:lnSpc>
                <a:spcPct val="110000"/>
              </a:lnSpc>
              <a:spcBef>
                <a:spcPts val="1500"/>
              </a:spcBef>
              <a:spcAft>
                <a:spcPts val="0"/>
              </a:spcAft>
              <a:buNone/>
            </a:pPr>
            <a:r>
              <a:rPr lang="en-US" altLang="zh-TW" sz="2800" dirty="0" smtClean="0">
                <a:latin typeface="Futura Hv BT" panose="020B0702020204020204" pitchFamily="34" charset="0"/>
              </a:rPr>
              <a:t>Some early examples of offices in palaces:</a:t>
            </a:r>
            <a:endParaRPr lang="en-US" altLang="zh-TW" sz="2800" dirty="0">
              <a:latin typeface="Futura Hv BT" panose="020B0702020204020204" pitchFamily="34" charset="0"/>
            </a:endParaRPr>
          </a:p>
        </p:txBody>
      </p:sp>
      <p:pic>
        <p:nvPicPr>
          <p:cNvPr id="20482" name="Picture 2" descr="http://www.yosioka.jp/img24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90801"/>
            <a:ext cx="3581400" cy="24105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484" name="Picture 4" descr="https://upload.wikimedia.org/wikipedia/commons/8/8c/Office_17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328" y="1447800"/>
            <a:ext cx="3211983" cy="42269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34557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wipe(down)">
                                      <p:cBhvr>
                                        <p:cTn id="11" dur="500"/>
                                        <p:tgtEl>
                                          <p:spTgt spid="20482"/>
                                        </p:tgtEl>
                                      </p:cBhvr>
                                    </p:animEffect>
                                  </p:childTnLst>
                                </p:cTn>
                              </p:par>
                              <p:par>
                                <p:cTn id="12" presetID="22" presetClass="entr" presetSubtype="1" fill="hold" nodeType="withEffect">
                                  <p:stCondLst>
                                    <p:cond delay="0"/>
                                  </p:stCondLst>
                                  <p:childTnLst>
                                    <p:set>
                                      <p:cBhvr>
                                        <p:cTn id="13" dur="1" fill="hold">
                                          <p:stCondLst>
                                            <p:cond delay="0"/>
                                          </p:stCondLst>
                                        </p:cTn>
                                        <p:tgtEl>
                                          <p:spTgt spid="20484"/>
                                        </p:tgtEl>
                                        <p:attrNameLst>
                                          <p:attrName>style.visibility</p:attrName>
                                        </p:attrNameLst>
                                      </p:cBhvr>
                                      <p:to>
                                        <p:strVal val="visible"/>
                                      </p:to>
                                    </p:set>
                                    <p:animEffect transition="in" filter="wipe(up)">
                                      <p:cBhvr>
                                        <p:cTn id="14"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Income Approach</a:t>
            </a:r>
            <a:endParaRPr lang="en-US" dirty="0">
              <a:latin typeface="Futura Bk BT" panose="020B0502020204020303" pitchFamily="34" charset="0"/>
            </a:endParaRPr>
          </a:p>
        </p:txBody>
      </p:sp>
      <p:sp>
        <p:nvSpPr>
          <p:cNvPr id="3" name="Content Placeholder 2"/>
          <p:cNvSpPr>
            <a:spLocks noGrp="1"/>
          </p:cNvSpPr>
          <p:nvPr>
            <p:ph idx="1"/>
          </p:nvPr>
        </p:nvSpPr>
        <p:spPr>
          <a:xfrm>
            <a:off x="1219200" y="1219202"/>
            <a:ext cx="7086600" cy="963543"/>
          </a:xfrm>
        </p:spPr>
        <p:txBody>
          <a:bodyPr/>
          <a:lstStyle/>
          <a:p>
            <a:pPr marL="0" indent="0" algn="ctr">
              <a:buNone/>
            </a:pPr>
            <a:r>
              <a:rPr lang="en-US" dirty="0" smtClean="0">
                <a:latin typeface="Arnhem Pro Bln" pitchFamily="50" charset="0"/>
              </a:rPr>
              <a:t>Make sure you specify whether or not a comparable rate is </a:t>
            </a:r>
            <a:r>
              <a:rPr lang="en-US" b="1" u="sng" dirty="0" smtClean="0">
                <a:latin typeface="Arnhem Pro Bln" pitchFamily="50" charset="0"/>
              </a:rPr>
              <a:t>Quoted or Actual</a:t>
            </a:r>
            <a:endParaRPr lang="en-US" sz="2000" b="1" u="sng" dirty="0">
              <a:latin typeface="Arnhem Pro Bln" pitchFamily="50" charset="0"/>
            </a:endParaRP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Rent Comps</a:t>
            </a:r>
            <a:endParaRPr lang="en-US" sz="2000" b="1" kern="1400" cap="all" dirty="0">
              <a:solidFill>
                <a:srgbClr val="006A4D"/>
              </a:solidFill>
              <a:latin typeface="Futura Hv BT"/>
            </a:endParaRPr>
          </a:p>
        </p:txBody>
      </p:sp>
      <p:sp>
        <p:nvSpPr>
          <p:cNvPr id="6" name="TextBox 5"/>
          <p:cNvSpPr txBox="1"/>
          <p:nvPr/>
        </p:nvSpPr>
        <p:spPr>
          <a:xfrm>
            <a:off x="990600" y="23622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Income and Expenses</a:t>
            </a:r>
            <a:endParaRPr lang="en-US" sz="2000" b="1" kern="1400" cap="all" dirty="0">
              <a:solidFill>
                <a:srgbClr val="006A4D"/>
              </a:solidFill>
              <a:latin typeface="Futura Hv BT"/>
            </a:endParaRPr>
          </a:p>
        </p:txBody>
      </p:sp>
      <p:sp>
        <p:nvSpPr>
          <p:cNvPr id="7" name="TextBox 6"/>
          <p:cNvSpPr txBox="1"/>
          <p:nvPr/>
        </p:nvSpPr>
        <p:spPr>
          <a:xfrm>
            <a:off x="990600" y="4114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Data Available</a:t>
            </a:r>
            <a:endParaRPr lang="en-US" sz="2000" b="1" kern="1400" cap="all" dirty="0">
              <a:solidFill>
                <a:srgbClr val="006A4D"/>
              </a:solidFill>
              <a:latin typeface="Futura Hv BT"/>
            </a:endParaRPr>
          </a:p>
        </p:txBody>
      </p:sp>
      <p:sp>
        <p:nvSpPr>
          <p:cNvPr id="8" name="Content Placeholder 2"/>
          <p:cNvSpPr txBox="1">
            <a:spLocks/>
          </p:cNvSpPr>
          <p:nvPr/>
        </p:nvSpPr>
        <p:spPr bwMode="auto">
          <a:xfrm>
            <a:off x="1219200" y="2971802"/>
            <a:ext cx="7086600" cy="9635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8600" indent="-228600" algn="l" rtl="0" fontAlgn="base">
              <a:spcBef>
                <a:spcPct val="25000"/>
              </a:spcBef>
              <a:spcAft>
                <a:spcPct val="0"/>
              </a:spcAft>
              <a:buClr>
                <a:srgbClr val="69BE28"/>
              </a:buClr>
              <a:buFont typeface="Wingdings" pitchFamily="2" charset="2"/>
              <a:buChar char="§"/>
              <a:defRPr sz="2400">
                <a:solidFill>
                  <a:srgbClr val="000000"/>
                </a:solidFill>
                <a:latin typeface="+mn-lt"/>
                <a:ea typeface="+mn-ea"/>
                <a:cs typeface="+mn-cs"/>
              </a:defRPr>
            </a:lvl1pPr>
            <a:lvl2pPr marL="461963" indent="-231775" algn="l" rtl="0" fontAlgn="base">
              <a:spcBef>
                <a:spcPct val="0"/>
              </a:spcBef>
              <a:spcAft>
                <a:spcPct val="0"/>
              </a:spcAft>
              <a:buClr>
                <a:srgbClr val="B2B2B2"/>
              </a:buClr>
              <a:buChar char="•"/>
              <a:defRPr sz="2400">
                <a:solidFill>
                  <a:schemeClr val="tx1"/>
                </a:solidFill>
                <a:latin typeface="+mn-lt"/>
                <a:cs typeface="+mn-cs"/>
              </a:defRPr>
            </a:lvl2pPr>
            <a:lvl3pPr marL="749300" indent="-173038" algn="l" rtl="0" fontAlgn="base">
              <a:spcBef>
                <a:spcPct val="0"/>
              </a:spcBef>
              <a:spcAft>
                <a:spcPct val="0"/>
              </a:spcAft>
              <a:buClr>
                <a:schemeClr val="tx1"/>
              </a:buClr>
              <a:buFont typeface="Arial" charset="0"/>
              <a:buChar char="–"/>
              <a:defRPr sz="2000">
                <a:solidFill>
                  <a:schemeClr val="tx1"/>
                </a:solidFill>
                <a:latin typeface="+mn-lt"/>
                <a:cs typeface="+mn-cs"/>
              </a:defRPr>
            </a:lvl3pPr>
            <a:lvl4pPr marL="1042988" indent="-179388" algn="l" rtl="0" fontAlgn="base">
              <a:spcBef>
                <a:spcPct val="0"/>
              </a:spcBef>
              <a:spcAft>
                <a:spcPct val="0"/>
              </a:spcAft>
              <a:buClr>
                <a:schemeClr val="tx1"/>
              </a:buClr>
              <a:buFont typeface="Arial Unicode MS" pitchFamily="34" charset="-128"/>
              <a:buChar char="–"/>
              <a:defRPr sz="1600">
                <a:solidFill>
                  <a:srgbClr val="000000"/>
                </a:solidFill>
                <a:latin typeface="+mn-lt"/>
                <a:cs typeface="+mn-cs"/>
              </a:defRPr>
            </a:lvl4pPr>
            <a:lvl5pPr marL="1282700" indent="-125413" algn="l" rtl="0" fontAlgn="base">
              <a:spcBef>
                <a:spcPct val="0"/>
              </a:spcBef>
              <a:spcAft>
                <a:spcPct val="0"/>
              </a:spcAft>
              <a:buClr>
                <a:schemeClr val="tx1"/>
              </a:buClr>
              <a:buChar char="•"/>
              <a:defRPr sz="1600">
                <a:solidFill>
                  <a:srgbClr val="000000"/>
                </a:solidFill>
                <a:latin typeface="+mn-lt"/>
                <a:cs typeface="+mn-cs"/>
              </a:defRPr>
            </a:lvl5pPr>
            <a:lvl6pPr marL="1739900" indent="-125413" algn="l" rtl="0" fontAlgn="base">
              <a:spcBef>
                <a:spcPct val="0"/>
              </a:spcBef>
              <a:spcAft>
                <a:spcPct val="0"/>
              </a:spcAft>
              <a:buClr>
                <a:schemeClr val="tx1"/>
              </a:buClr>
              <a:buChar char="•"/>
              <a:defRPr sz="1600">
                <a:solidFill>
                  <a:srgbClr val="000000"/>
                </a:solidFill>
                <a:latin typeface="+mn-lt"/>
                <a:cs typeface="+mn-cs"/>
              </a:defRPr>
            </a:lvl6pPr>
            <a:lvl7pPr marL="2197100" indent="-125413" algn="l" rtl="0" fontAlgn="base">
              <a:spcBef>
                <a:spcPct val="0"/>
              </a:spcBef>
              <a:spcAft>
                <a:spcPct val="0"/>
              </a:spcAft>
              <a:buClr>
                <a:schemeClr val="tx1"/>
              </a:buClr>
              <a:buChar char="•"/>
              <a:defRPr sz="1600">
                <a:solidFill>
                  <a:srgbClr val="000000"/>
                </a:solidFill>
                <a:latin typeface="+mn-lt"/>
                <a:cs typeface="+mn-cs"/>
              </a:defRPr>
            </a:lvl7pPr>
            <a:lvl8pPr marL="2654300" indent="-125413" algn="l" rtl="0" fontAlgn="base">
              <a:spcBef>
                <a:spcPct val="0"/>
              </a:spcBef>
              <a:spcAft>
                <a:spcPct val="0"/>
              </a:spcAft>
              <a:buClr>
                <a:schemeClr val="tx1"/>
              </a:buClr>
              <a:buChar char="•"/>
              <a:defRPr sz="1600">
                <a:solidFill>
                  <a:srgbClr val="000000"/>
                </a:solidFill>
                <a:latin typeface="+mn-lt"/>
                <a:cs typeface="+mn-cs"/>
              </a:defRPr>
            </a:lvl8pPr>
            <a:lvl9pPr marL="3111500" indent="-125413" algn="l" rtl="0" fontAlgn="base">
              <a:spcBef>
                <a:spcPct val="0"/>
              </a:spcBef>
              <a:spcAft>
                <a:spcPct val="0"/>
              </a:spcAft>
              <a:buClr>
                <a:schemeClr val="tx1"/>
              </a:buClr>
              <a:buChar char="•"/>
              <a:defRPr sz="1600">
                <a:solidFill>
                  <a:srgbClr val="000000"/>
                </a:solidFill>
                <a:latin typeface="+mn-lt"/>
                <a:cs typeface="+mn-cs"/>
              </a:defRPr>
            </a:lvl9pPr>
          </a:lstStyle>
          <a:p>
            <a:pPr marL="0" indent="0" algn="ctr">
              <a:buFont typeface="Wingdings" pitchFamily="2" charset="2"/>
              <a:buNone/>
            </a:pPr>
            <a:r>
              <a:rPr lang="en-US" kern="0" dirty="0" smtClean="0">
                <a:latin typeface="Arnhem Pro Bln" pitchFamily="50" charset="0"/>
              </a:rPr>
              <a:t>These estimates often depend on the current cycle in the market on the transactional side.</a:t>
            </a:r>
            <a:endParaRPr lang="en-US" sz="2000" b="1" u="sng" kern="0" dirty="0">
              <a:latin typeface="Arnhem Pro Bln" pitchFamily="50" charset="0"/>
            </a:endParaRPr>
          </a:p>
        </p:txBody>
      </p:sp>
      <p:sp>
        <p:nvSpPr>
          <p:cNvPr id="9" name="Content Placeholder 2"/>
          <p:cNvSpPr txBox="1">
            <a:spLocks/>
          </p:cNvSpPr>
          <p:nvPr/>
        </p:nvSpPr>
        <p:spPr bwMode="auto">
          <a:xfrm>
            <a:off x="2209800" y="4572002"/>
            <a:ext cx="5486400" cy="9635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8600" indent="-228600" algn="l" rtl="0" fontAlgn="base">
              <a:spcBef>
                <a:spcPct val="25000"/>
              </a:spcBef>
              <a:spcAft>
                <a:spcPct val="0"/>
              </a:spcAft>
              <a:buClr>
                <a:srgbClr val="69BE28"/>
              </a:buClr>
              <a:buFont typeface="Wingdings" pitchFamily="2" charset="2"/>
              <a:buChar char="§"/>
              <a:defRPr sz="2400">
                <a:solidFill>
                  <a:srgbClr val="000000"/>
                </a:solidFill>
                <a:latin typeface="+mn-lt"/>
                <a:ea typeface="+mn-ea"/>
                <a:cs typeface="+mn-cs"/>
              </a:defRPr>
            </a:lvl1pPr>
            <a:lvl2pPr marL="461963" indent="-231775" algn="l" rtl="0" fontAlgn="base">
              <a:spcBef>
                <a:spcPct val="0"/>
              </a:spcBef>
              <a:spcAft>
                <a:spcPct val="0"/>
              </a:spcAft>
              <a:buClr>
                <a:srgbClr val="B2B2B2"/>
              </a:buClr>
              <a:buChar char="•"/>
              <a:defRPr sz="2400">
                <a:solidFill>
                  <a:schemeClr val="tx1"/>
                </a:solidFill>
                <a:latin typeface="+mn-lt"/>
                <a:cs typeface="+mn-cs"/>
              </a:defRPr>
            </a:lvl2pPr>
            <a:lvl3pPr marL="749300" indent="-173038" algn="l" rtl="0" fontAlgn="base">
              <a:spcBef>
                <a:spcPct val="0"/>
              </a:spcBef>
              <a:spcAft>
                <a:spcPct val="0"/>
              </a:spcAft>
              <a:buClr>
                <a:schemeClr val="tx1"/>
              </a:buClr>
              <a:buFont typeface="Arial" charset="0"/>
              <a:buChar char="–"/>
              <a:defRPr sz="2000">
                <a:solidFill>
                  <a:schemeClr val="tx1"/>
                </a:solidFill>
                <a:latin typeface="+mn-lt"/>
                <a:cs typeface="+mn-cs"/>
              </a:defRPr>
            </a:lvl3pPr>
            <a:lvl4pPr marL="1042988" indent="-179388" algn="l" rtl="0" fontAlgn="base">
              <a:spcBef>
                <a:spcPct val="0"/>
              </a:spcBef>
              <a:spcAft>
                <a:spcPct val="0"/>
              </a:spcAft>
              <a:buClr>
                <a:schemeClr val="tx1"/>
              </a:buClr>
              <a:buFont typeface="Arial Unicode MS" pitchFamily="34" charset="-128"/>
              <a:buChar char="–"/>
              <a:defRPr sz="1600">
                <a:solidFill>
                  <a:srgbClr val="000000"/>
                </a:solidFill>
                <a:latin typeface="+mn-lt"/>
                <a:cs typeface="+mn-cs"/>
              </a:defRPr>
            </a:lvl4pPr>
            <a:lvl5pPr marL="1282700" indent="-125413" algn="l" rtl="0" fontAlgn="base">
              <a:spcBef>
                <a:spcPct val="0"/>
              </a:spcBef>
              <a:spcAft>
                <a:spcPct val="0"/>
              </a:spcAft>
              <a:buClr>
                <a:schemeClr val="tx1"/>
              </a:buClr>
              <a:buChar char="•"/>
              <a:defRPr sz="1600">
                <a:solidFill>
                  <a:srgbClr val="000000"/>
                </a:solidFill>
                <a:latin typeface="+mn-lt"/>
                <a:cs typeface="+mn-cs"/>
              </a:defRPr>
            </a:lvl5pPr>
            <a:lvl6pPr marL="1739900" indent="-125413" algn="l" rtl="0" fontAlgn="base">
              <a:spcBef>
                <a:spcPct val="0"/>
              </a:spcBef>
              <a:spcAft>
                <a:spcPct val="0"/>
              </a:spcAft>
              <a:buClr>
                <a:schemeClr val="tx1"/>
              </a:buClr>
              <a:buChar char="•"/>
              <a:defRPr sz="1600">
                <a:solidFill>
                  <a:srgbClr val="000000"/>
                </a:solidFill>
                <a:latin typeface="+mn-lt"/>
                <a:cs typeface="+mn-cs"/>
              </a:defRPr>
            </a:lvl6pPr>
            <a:lvl7pPr marL="2197100" indent="-125413" algn="l" rtl="0" fontAlgn="base">
              <a:spcBef>
                <a:spcPct val="0"/>
              </a:spcBef>
              <a:spcAft>
                <a:spcPct val="0"/>
              </a:spcAft>
              <a:buClr>
                <a:schemeClr val="tx1"/>
              </a:buClr>
              <a:buChar char="•"/>
              <a:defRPr sz="1600">
                <a:solidFill>
                  <a:srgbClr val="000000"/>
                </a:solidFill>
                <a:latin typeface="+mn-lt"/>
                <a:cs typeface="+mn-cs"/>
              </a:defRPr>
            </a:lvl7pPr>
            <a:lvl8pPr marL="2654300" indent="-125413" algn="l" rtl="0" fontAlgn="base">
              <a:spcBef>
                <a:spcPct val="0"/>
              </a:spcBef>
              <a:spcAft>
                <a:spcPct val="0"/>
              </a:spcAft>
              <a:buClr>
                <a:schemeClr val="tx1"/>
              </a:buClr>
              <a:buChar char="•"/>
              <a:defRPr sz="1600">
                <a:solidFill>
                  <a:srgbClr val="000000"/>
                </a:solidFill>
                <a:latin typeface="+mn-lt"/>
                <a:cs typeface="+mn-cs"/>
              </a:defRPr>
            </a:lvl8pPr>
            <a:lvl9pPr marL="3111500" indent="-125413" algn="l" rtl="0" fontAlgn="base">
              <a:spcBef>
                <a:spcPct val="0"/>
              </a:spcBef>
              <a:spcAft>
                <a:spcPct val="0"/>
              </a:spcAft>
              <a:buClr>
                <a:schemeClr val="tx1"/>
              </a:buClr>
              <a:buChar char="•"/>
              <a:defRPr sz="1600">
                <a:solidFill>
                  <a:srgbClr val="000000"/>
                </a:solidFill>
                <a:latin typeface="+mn-lt"/>
                <a:cs typeface="+mn-cs"/>
              </a:defRPr>
            </a:lvl9pPr>
          </a:lstStyle>
          <a:p>
            <a:r>
              <a:rPr lang="en-US" kern="0" dirty="0" smtClean="0">
                <a:latin typeface="Arnhem Pro Bln" pitchFamily="50" charset="0"/>
              </a:rPr>
              <a:t>Trailing 12-months; Historical</a:t>
            </a:r>
          </a:p>
          <a:p>
            <a:r>
              <a:rPr lang="en-US" kern="0" dirty="0">
                <a:latin typeface="Arnhem Pro Bln" pitchFamily="50" charset="0"/>
              </a:rPr>
              <a:t>In-Place</a:t>
            </a:r>
          </a:p>
          <a:p>
            <a:r>
              <a:rPr lang="en-US" kern="0" dirty="0">
                <a:latin typeface="Arnhem Pro Bln" pitchFamily="50" charset="0"/>
              </a:rPr>
              <a:t>Pro Forma</a:t>
            </a:r>
          </a:p>
          <a:p>
            <a:r>
              <a:rPr lang="en-US" kern="0" dirty="0">
                <a:latin typeface="Arnhem Pro Bln" pitchFamily="50" charset="0"/>
              </a:rPr>
              <a:t>Reserves</a:t>
            </a:r>
          </a:p>
        </p:txBody>
      </p:sp>
      <p:pic>
        <p:nvPicPr>
          <p:cNvPr id="10" name="Picture 2" descr="C:\Users\jnliao\Desktop\~~~ STOCK PHOTOS ~~~\~ HIGH Resolution images - Various Sources\Raster\~ Concepts\question-mark - MODIFIED REDUX.jpg"/>
          <p:cNvPicPr>
            <a:picLocks noChangeAspect="1" noChangeArrowheads="1"/>
          </p:cNvPicPr>
          <p:nvPr/>
        </p:nvPicPr>
        <p:blipFill>
          <a:blip r:embed="rId2" cstate="print"/>
          <a:srcRect/>
          <a:stretch>
            <a:fillRect/>
          </a:stretch>
        </p:blipFill>
        <p:spPr bwMode="auto">
          <a:xfrm>
            <a:off x="6898150" y="4572000"/>
            <a:ext cx="1788650" cy="1788651"/>
          </a:xfrm>
          <a:prstGeom prst="rect">
            <a:avLst/>
          </a:prstGeom>
          <a:noFill/>
        </p:spPr>
      </p:pic>
    </p:spTree>
    <p:extLst>
      <p:ext uri="{BB962C8B-B14F-4D97-AF65-F5344CB8AC3E}">
        <p14:creationId xmlns:p14="http://schemas.microsoft.com/office/powerpoint/2010/main" val="2460194497"/>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Direct Capitalization</a:t>
            </a:r>
            <a:endParaRPr lang="en-US" dirty="0">
              <a:latin typeface="Futura Bk BT" panose="020B0502020204020303" pitchFamily="34" charset="0"/>
            </a:endParaRPr>
          </a:p>
        </p:txBody>
      </p:sp>
      <p:sp>
        <p:nvSpPr>
          <p:cNvPr id="3" name="Content Placeholder 2"/>
          <p:cNvSpPr>
            <a:spLocks noGrp="1"/>
          </p:cNvSpPr>
          <p:nvPr>
            <p:ph idx="1"/>
          </p:nvPr>
        </p:nvSpPr>
        <p:spPr>
          <a:xfrm>
            <a:off x="1022350" y="1016000"/>
            <a:ext cx="4845050" cy="4851400"/>
          </a:xfrm>
        </p:spPr>
        <p:txBody>
          <a:bodyPr/>
          <a:lstStyle/>
          <a:p>
            <a:pPr marL="0" indent="0">
              <a:buNone/>
            </a:pPr>
            <a:endParaRPr lang="en-US" dirty="0"/>
          </a:p>
          <a:p>
            <a:r>
              <a:rPr lang="en-US" u="sng" dirty="0" smtClean="0">
                <a:latin typeface="Futura Hv BT" panose="020B0702020204020204" pitchFamily="34" charset="0"/>
              </a:rPr>
              <a:t>Comparables</a:t>
            </a: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Methods of Estimating Cap Rate:</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267201"/>
            <a:ext cx="5715000" cy="215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51986"/>
            <a:ext cx="1487784" cy="1962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2" y="2151322"/>
            <a:ext cx="1453051" cy="1962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5864" r="19731"/>
          <a:stretch/>
        </p:blipFill>
        <p:spPr bwMode="auto">
          <a:xfrm>
            <a:off x="4114800" y="2151322"/>
            <a:ext cx="1403498" cy="1962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2" y="2151987"/>
            <a:ext cx="1363699" cy="196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1" y="2151987"/>
            <a:ext cx="1697015" cy="196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903767" y="2209801"/>
            <a:ext cx="533400" cy="515015"/>
          </a:xfrm>
          <a:prstGeom prst="ellipse">
            <a:avLst/>
          </a:prstGeom>
          <a:solidFill>
            <a:srgbClr val="33996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1</a:t>
            </a:r>
            <a:endParaRPr lang="en-US" sz="2400" b="1" dirty="0"/>
          </a:p>
        </p:txBody>
      </p:sp>
      <p:sp>
        <p:nvSpPr>
          <p:cNvPr id="13" name="Oval 12"/>
          <p:cNvSpPr/>
          <p:nvPr/>
        </p:nvSpPr>
        <p:spPr>
          <a:xfrm>
            <a:off x="2590800" y="2223313"/>
            <a:ext cx="533400" cy="515015"/>
          </a:xfrm>
          <a:prstGeom prst="ellipse">
            <a:avLst/>
          </a:prstGeom>
          <a:solidFill>
            <a:srgbClr val="33996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
        <p:nvSpPr>
          <p:cNvPr id="14" name="Oval 13"/>
          <p:cNvSpPr/>
          <p:nvPr/>
        </p:nvSpPr>
        <p:spPr>
          <a:xfrm>
            <a:off x="4274288" y="2216889"/>
            <a:ext cx="533400" cy="515015"/>
          </a:xfrm>
          <a:prstGeom prst="ellipse">
            <a:avLst/>
          </a:prstGeom>
          <a:solidFill>
            <a:srgbClr val="33996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3</a:t>
            </a:r>
            <a:endParaRPr lang="en-US" sz="2400" b="1" dirty="0"/>
          </a:p>
        </p:txBody>
      </p:sp>
      <p:sp>
        <p:nvSpPr>
          <p:cNvPr id="15" name="Oval 14"/>
          <p:cNvSpPr/>
          <p:nvPr/>
        </p:nvSpPr>
        <p:spPr>
          <a:xfrm>
            <a:off x="5766358" y="2209801"/>
            <a:ext cx="533400" cy="515015"/>
          </a:xfrm>
          <a:prstGeom prst="ellipse">
            <a:avLst/>
          </a:prstGeom>
          <a:solidFill>
            <a:srgbClr val="33996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4</a:t>
            </a:r>
            <a:endParaRPr lang="en-US" sz="2400" b="1" dirty="0"/>
          </a:p>
        </p:txBody>
      </p:sp>
      <p:sp>
        <p:nvSpPr>
          <p:cNvPr id="16" name="Oval 15"/>
          <p:cNvSpPr/>
          <p:nvPr/>
        </p:nvSpPr>
        <p:spPr>
          <a:xfrm>
            <a:off x="7391400" y="2209801"/>
            <a:ext cx="533400" cy="515015"/>
          </a:xfrm>
          <a:prstGeom prst="ellipse">
            <a:avLst/>
          </a:prstGeom>
          <a:solidFill>
            <a:srgbClr val="33996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5</a:t>
            </a:r>
            <a:endParaRPr lang="en-US" sz="2400" b="1" dirty="0"/>
          </a:p>
        </p:txBody>
      </p:sp>
      <p:sp>
        <p:nvSpPr>
          <p:cNvPr id="8" name="Rectangle 7"/>
          <p:cNvSpPr/>
          <p:nvPr/>
        </p:nvSpPr>
        <p:spPr>
          <a:xfrm>
            <a:off x="6781800" y="4953000"/>
            <a:ext cx="1066800" cy="114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24227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483"/>
                                        </p:tgtEl>
                                        <p:attrNameLst>
                                          <p:attrName>style.visibility</p:attrName>
                                        </p:attrNameLst>
                                      </p:cBhvr>
                                      <p:to>
                                        <p:strVal val="visible"/>
                                      </p:to>
                                    </p:set>
                                    <p:animEffect transition="in" filter="wipe(left)">
                                      <p:cBhvr>
                                        <p:cTn id="11" dur="250"/>
                                        <p:tgtEl>
                                          <p:spTgt spid="20483"/>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20484"/>
                                        </p:tgtEl>
                                        <p:attrNameLst>
                                          <p:attrName>style.visibility</p:attrName>
                                        </p:attrNameLst>
                                      </p:cBhvr>
                                      <p:to>
                                        <p:strVal val="visible"/>
                                      </p:to>
                                    </p:set>
                                    <p:animEffect transition="in" filter="wipe(left)">
                                      <p:cBhvr>
                                        <p:cTn id="15" dur="250"/>
                                        <p:tgtEl>
                                          <p:spTgt spid="20484"/>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20485"/>
                                        </p:tgtEl>
                                        <p:attrNameLst>
                                          <p:attrName>style.visibility</p:attrName>
                                        </p:attrNameLst>
                                      </p:cBhvr>
                                      <p:to>
                                        <p:strVal val="visible"/>
                                      </p:to>
                                    </p:set>
                                    <p:animEffect transition="in" filter="wipe(left)">
                                      <p:cBhvr>
                                        <p:cTn id="19" dur="250"/>
                                        <p:tgtEl>
                                          <p:spTgt spid="20485"/>
                                        </p:tgtEl>
                                      </p:cBhvr>
                                    </p:animEffect>
                                  </p:childTnLst>
                                </p:cTn>
                              </p:par>
                            </p:childTnLst>
                          </p:cTn>
                        </p:par>
                        <p:par>
                          <p:cTn id="20" fill="hold">
                            <p:stCondLst>
                              <p:cond delay="1250"/>
                            </p:stCondLst>
                            <p:childTnLst>
                              <p:par>
                                <p:cTn id="21" presetID="22" presetClass="entr" presetSubtype="8" fill="hold" nodeType="afterEffect">
                                  <p:stCondLst>
                                    <p:cond delay="0"/>
                                  </p:stCondLst>
                                  <p:childTnLst>
                                    <p:set>
                                      <p:cBhvr>
                                        <p:cTn id="22" dur="1" fill="hold">
                                          <p:stCondLst>
                                            <p:cond delay="0"/>
                                          </p:stCondLst>
                                        </p:cTn>
                                        <p:tgtEl>
                                          <p:spTgt spid="20486"/>
                                        </p:tgtEl>
                                        <p:attrNameLst>
                                          <p:attrName>style.visibility</p:attrName>
                                        </p:attrNameLst>
                                      </p:cBhvr>
                                      <p:to>
                                        <p:strVal val="visible"/>
                                      </p:to>
                                    </p:set>
                                    <p:animEffect transition="in" filter="wipe(left)">
                                      <p:cBhvr>
                                        <p:cTn id="23" dur="250"/>
                                        <p:tgtEl>
                                          <p:spTgt spid="20486"/>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20487"/>
                                        </p:tgtEl>
                                        <p:attrNameLst>
                                          <p:attrName>style.visibility</p:attrName>
                                        </p:attrNameLst>
                                      </p:cBhvr>
                                      <p:to>
                                        <p:strVal val="visible"/>
                                      </p:to>
                                    </p:set>
                                    <p:animEffect transition="in" filter="wipe(left)">
                                      <p:cBhvr>
                                        <p:cTn id="27" dur="250"/>
                                        <p:tgtEl>
                                          <p:spTgt spid="20487"/>
                                        </p:tgtEl>
                                      </p:cBhvr>
                                    </p:animEffect>
                                  </p:childTnLst>
                                </p:cTn>
                              </p:par>
                            </p:childTnLst>
                          </p:cTn>
                        </p:par>
                        <p:par>
                          <p:cTn id="28" fill="hold">
                            <p:stCondLst>
                              <p:cond delay="175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2250"/>
                            </p:stCondLst>
                            <p:childTnLst>
                              <p:par>
                                <p:cTn id="45" presetID="10" presetClass="entr" presetSubtype="0" fill="hold" nodeType="afterEffect">
                                  <p:stCondLst>
                                    <p:cond delay="0"/>
                                  </p:stCondLst>
                                  <p:childTnLst>
                                    <p:set>
                                      <p:cBhvr>
                                        <p:cTn id="46" dur="1" fill="hold">
                                          <p:stCondLst>
                                            <p:cond delay="0"/>
                                          </p:stCondLst>
                                        </p:cTn>
                                        <p:tgtEl>
                                          <p:spTgt spid="20482"/>
                                        </p:tgtEl>
                                        <p:attrNameLst>
                                          <p:attrName>style.visibility</p:attrName>
                                        </p:attrNameLst>
                                      </p:cBhvr>
                                      <p:to>
                                        <p:strVal val="visible"/>
                                      </p:to>
                                    </p:set>
                                    <p:animEffect transition="in" filter="fade">
                                      <p:cBhvr>
                                        <p:cTn id="47" dur="500"/>
                                        <p:tgtEl>
                                          <p:spTgt spid="20482"/>
                                        </p:tgtEl>
                                      </p:cBhvr>
                                    </p:animEffect>
                                  </p:childTnLst>
                                </p:cTn>
                              </p:par>
                            </p:childTnLst>
                          </p:cTn>
                        </p:par>
                        <p:par>
                          <p:cTn id="48" fill="hold">
                            <p:stCondLst>
                              <p:cond delay="2750"/>
                            </p:stCondLst>
                            <p:childTnLst>
                              <p:par>
                                <p:cTn id="49" presetID="10"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Direct Capitalization</a:t>
            </a:r>
            <a:endParaRPr lang="en-US" dirty="0">
              <a:latin typeface="Futura Bk BT" panose="020B0502020204020303" pitchFamily="34" charset="0"/>
            </a:endParaRPr>
          </a:p>
        </p:txBody>
      </p:sp>
      <p:sp>
        <p:nvSpPr>
          <p:cNvPr id="3" name="Content Placeholder 2"/>
          <p:cNvSpPr>
            <a:spLocks noGrp="1"/>
          </p:cNvSpPr>
          <p:nvPr>
            <p:ph idx="1"/>
          </p:nvPr>
        </p:nvSpPr>
        <p:spPr>
          <a:xfrm>
            <a:off x="1022350" y="1016000"/>
            <a:ext cx="4845050" cy="4851400"/>
          </a:xfrm>
        </p:spPr>
        <p:txBody>
          <a:bodyPr/>
          <a:lstStyle/>
          <a:p>
            <a:pPr marL="0" indent="0">
              <a:buNone/>
            </a:pPr>
            <a:endParaRPr lang="en-US" dirty="0"/>
          </a:p>
          <a:p>
            <a:r>
              <a:rPr lang="en-US" dirty="0" smtClean="0">
                <a:latin typeface="Futura Hv BT" panose="020B0702020204020204" pitchFamily="34" charset="0"/>
              </a:rPr>
              <a:t>Comparables</a:t>
            </a:r>
          </a:p>
          <a:p>
            <a:r>
              <a:rPr lang="en-US" u="sng" dirty="0" smtClean="0">
                <a:latin typeface="Futura Hv BT" panose="020B0702020204020204" pitchFamily="34" charset="0"/>
              </a:rPr>
              <a:t>Published Surveys</a:t>
            </a:r>
            <a:endParaRPr lang="en-US" u="sng" dirty="0">
              <a:latin typeface="Futura Hv BT" panose="020B0702020204020204" pitchFamily="34" charset="0"/>
            </a:endParaRP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Methods of Estimating Cap Rate: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209801"/>
            <a:ext cx="4419600" cy="432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19200" y="2667000"/>
            <a:ext cx="3200400" cy="2939266"/>
          </a:xfrm>
          <a:prstGeom prst="rect">
            <a:avLst/>
          </a:prstGeom>
          <a:noFill/>
        </p:spPr>
        <p:txBody>
          <a:bodyPr wrap="square" rtlCol="0">
            <a:spAutoFit/>
          </a:bodyPr>
          <a:lstStyle/>
          <a:p>
            <a:pPr lvl="0" fontAlgn="base">
              <a:spcBef>
                <a:spcPct val="25000"/>
              </a:spcBef>
              <a:spcAft>
                <a:spcPct val="0"/>
              </a:spcAft>
              <a:buClr>
                <a:srgbClr val="69BE28"/>
              </a:buClr>
            </a:pPr>
            <a:r>
              <a:rPr lang="en-US" sz="2000" kern="0" dirty="0">
                <a:solidFill>
                  <a:srgbClr val="000000"/>
                </a:solidFill>
                <a:latin typeface="Arnhem Pro Bln" pitchFamily="50" charset="0"/>
              </a:rPr>
              <a:t>Realty Rates is useful for not only obtaining overall cap rates</a:t>
            </a:r>
            <a:r>
              <a:rPr lang="en-US" sz="2000" kern="0" dirty="0" smtClean="0">
                <a:solidFill>
                  <a:srgbClr val="000000"/>
                </a:solidFill>
                <a:latin typeface="Arnhem Pro Bln" pitchFamily="50" charset="0"/>
              </a:rPr>
              <a:t>.</a:t>
            </a:r>
          </a:p>
          <a:p>
            <a:pPr lvl="0" fontAlgn="base">
              <a:spcBef>
                <a:spcPct val="25000"/>
              </a:spcBef>
              <a:spcAft>
                <a:spcPct val="0"/>
              </a:spcAft>
              <a:buClr>
                <a:srgbClr val="69BE28"/>
              </a:buClr>
            </a:pPr>
            <a:endParaRPr lang="en-US" sz="2000" kern="0" dirty="0">
              <a:solidFill>
                <a:srgbClr val="000000"/>
              </a:solidFill>
              <a:latin typeface="Arnhem Pro Bln" pitchFamily="50" charset="0"/>
            </a:endParaRPr>
          </a:p>
          <a:p>
            <a:pPr marL="228600" lvl="0" indent="-228600" fontAlgn="base">
              <a:spcBef>
                <a:spcPct val="25000"/>
              </a:spcBef>
              <a:spcAft>
                <a:spcPct val="0"/>
              </a:spcAft>
              <a:buClr>
                <a:srgbClr val="69BE28"/>
              </a:buClr>
              <a:buFont typeface="Wingdings" pitchFamily="2" charset="2"/>
              <a:buChar char="§"/>
            </a:pPr>
            <a:r>
              <a:rPr lang="en-US" sz="2000" kern="0" dirty="0">
                <a:solidFill>
                  <a:srgbClr val="000000"/>
                </a:solidFill>
                <a:latin typeface="Arnhem Pro Bln" pitchFamily="50" charset="0"/>
              </a:rPr>
              <a:t>Loan-to-Value Ratios</a:t>
            </a:r>
          </a:p>
          <a:p>
            <a:pPr marL="228600" lvl="0" indent="-228600" fontAlgn="base">
              <a:spcBef>
                <a:spcPct val="25000"/>
              </a:spcBef>
              <a:spcAft>
                <a:spcPct val="0"/>
              </a:spcAft>
              <a:buClr>
                <a:srgbClr val="69BE28"/>
              </a:buClr>
              <a:buFont typeface="Wingdings" pitchFamily="2" charset="2"/>
              <a:buChar char="§"/>
            </a:pPr>
            <a:r>
              <a:rPr lang="en-US" sz="2000" kern="0" dirty="0">
                <a:solidFill>
                  <a:srgbClr val="000000"/>
                </a:solidFill>
                <a:latin typeface="Arnhem Pro Bln" pitchFamily="50" charset="0"/>
              </a:rPr>
              <a:t>Debt Coverage Ratios</a:t>
            </a:r>
          </a:p>
          <a:p>
            <a:pPr marL="228600" lvl="0" indent="-228600" fontAlgn="base">
              <a:spcBef>
                <a:spcPct val="25000"/>
              </a:spcBef>
              <a:spcAft>
                <a:spcPct val="0"/>
              </a:spcAft>
              <a:buClr>
                <a:srgbClr val="69BE28"/>
              </a:buClr>
              <a:buFont typeface="Wingdings" pitchFamily="2" charset="2"/>
              <a:buChar char="§"/>
            </a:pPr>
            <a:r>
              <a:rPr lang="en-US" sz="2000" kern="0" dirty="0">
                <a:solidFill>
                  <a:srgbClr val="000000"/>
                </a:solidFill>
                <a:latin typeface="Arnhem Pro Bln" pitchFamily="50" charset="0"/>
              </a:rPr>
              <a:t>Interest Rates</a:t>
            </a:r>
          </a:p>
          <a:p>
            <a:pPr marL="228600" lvl="0" indent="-228600" fontAlgn="base">
              <a:spcBef>
                <a:spcPct val="25000"/>
              </a:spcBef>
              <a:spcAft>
                <a:spcPct val="0"/>
              </a:spcAft>
              <a:buClr>
                <a:srgbClr val="69BE28"/>
              </a:buClr>
              <a:buFont typeface="Wingdings" pitchFamily="2" charset="2"/>
              <a:buChar char="§"/>
            </a:pPr>
            <a:r>
              <a:rPr lang="en-US" sz="2000" kern="0" dirty="0">
                <a:solidFill>
                  <a:srgbClr val="000000"/>
                </a:solidFill>
                <a:latin typeface="Arnhem Pro Bln" pitchFamily="50" charset="0"/>
              </a:rPr>
              <a:t>Equity Dividend Rates </a:t>
            </a:r>
          </a:p>
        </p:txBody>
      </p:sp>
    </p:spTree>
    <p:extLst>
      <p:ext uri="{BB962C8B-B14F-4D97-AF65-F5344CB8AC3E}">
        <p14:creationId xmlns:p14="http://schemas.microsoft.com/office/powerpoint/2010/main" val="382317982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Direct Capitalization</a:t>
            </a:r>
            <a:endParaRPr lang="en-US" dirty="0">
              <a:latin typeface="Futura Bk BT" panose="020B0502020204020303" pitchFamily="34" charset="0"/>
            </a:endParaRPr>
          </a:p>
        </p:txBody>
      </p:sp>
      <p:sp>
        <p:nvSpPr>
          <p:cNvPr id="3" name="Content Placeholder 2"/>
          <p:cNvSpPr>
            <a:spLocks noGrp="1"/>
          </p:cNvSpPr>
          <p:nvPr>
            <p:ph idx="1"/>
          </p:nvPr>
        </p:nvSpPr>
        <p:spPr>
          <a:xfrm>
            <a:off x="1022350" y="1016000"/>
            <a:ext cx="4845050" cy="4851400"/>
          </a:xfrm>
        </p:spPr>
        <p:txBody>
          <a:bodyPr/>
          <a:lstStyle/>
          <a:p>
            <a:pPr marL="0" indent="0">
              <a:buNone/>
            </a:pPr>
            <a:endParaRPr lang="en-US" dirty="0"/>
          </a:p>
          <a:p>
            <a:r>
              <a:rPr lang="en-US" dirty="0" smtClean="0">
                <a:latin typeface="Futura Hv BT" panose="020B0702020204020204" pitchFamily="34" charset="0"/>
              </a:rPr>
              <a:t>Comparables</a:t>
            </a:r>
          </a:p>
          <a:p>
            <a:r>
              <a:rPr lang="en-US" u="sng" dirty="0" smtClean="0">
                <a:latin typeface="Futura Hv BT" panose="020B0702020204020204" pitchFamily="34" charset="0"/>
              </a:rPr>
              <a:t>Published Surveys</a:t>
            </a:r>
            <a:endParaRPr lang="en-US" u="sng" dirty="0">
              <a:latin typeface="Futura Hv BT" panose="020B0702020204020204" pitchFamily="34" charset="0"/>
            </a:endParaRP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Methods of Estimating Cap Rate:</a:t>
            </a: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2" y="1428751"/>
            <a:ext cx="3857625"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2981325"/>
            <a:ext cx="32766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79498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500"/>
                                        <p:tgtEl>
                                          <p:spTgt spid="48130"/>
                                        </p:tgtEl>
                                      </p:cBhvr>
                                    </p:animEffect>
                                  </p:childTnLst>
                                </p:cTn>
                              </p:par>
                              <p:par>
                                <p:cTn id="8" presetID="10" presetClass="entr" presetSubtype="0" fill="hold" nodeType="withEffect">
                                  <p:stCondLst>
                                    <p:cond delay="0"/>
                                  </p:stCondLst>
                                  <p:childTnLst>
                                    <p:set>
                                      <p:cBhvr>
                                        <p:cTn id="9" dur="1" fill="hold">
                                          <p:stCondLst>
                                            <p:cond delay="0"/>
                                          </p:stCondLst>
                                        </p:cTn>
                                        <p:tgtEl>
                                          <p:spTgt spid="48131"/>
                                        </p:tgtEl>
                                        <p:attrNameLst>
                                          <p:attrName>style.visibility</p:attrName>
                                        </p:attrNameLst>
                                      </p:cBhvr>
                                      <p:to>
                                        <p:strVal val="visible"/>
                                      </p:to>
                                    </p:set>
                                    <p:animEffect transition="in" filter="fade">
                                      <p:cBhvr>
                                        <p:cTn id="10"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142" y="1905000"/>
            <a:ext cx="3667125" cy="2762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048000"/>
            <a:ext cx="508635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latin typeface="Futura Bk BT" panose="020B0502020204020303" pitchFamily="34" charset="0"/>
              </a:rPr>
              <a:t>Direct Capitalization</a:t>
            </a:r>
            <a:endParaRPr lang="en-US" dirty="0">
              <a:latin typeface="Futura Bk BT" panose="020B0502020204020303" pitchFamily="34" charset="0"/>
            </a:endParaRPr>
          </a:p>
        </p:txBody>
      </p:sp>
      <p:sp>
        <p:nvSpPr>
          <p:cNvPr id="3" name="Content Placeholder 2"/>
          <p:cNvSpPr>
            <a:spLocks noGrp="1"/>
          </p:cNvSpPr>
          <p:nvPr>
            <p:ph idx="1"/>
          </p:nvPr>
        </p:nvSpPr>
        <p:spPr>
          <a:xfrm>
            <a:off x="1022350" y="1016000"/>
            <a:ext cx="4845050" cy="4851400"/>
          </a:xfrm>
        </p:spPr>
        <p:txBody>
          <a:bodyPr/>
          <a:lstStyle/>
          <a:p>
            <a:pPr marL="0" indent="0">
              <a:buNone/>
            </a:pPr>
            <a:endParaRPr lang="en-US" dirty="0"/>
          </a:p>
          <a:p>
            <a:r>
              <a:rPr lang="en-US" dirty="0" smtClean="0">
                <a:latin typeface="Futura Hv BT" panose="020B0702020204020204" pitchFamily="34" charset="0"/>
              </a:rPr>
              <a:t>Comparables</a:t>
            </a:r>
          </a:p>
          <a:p>
            <a:r>
              <a:rPr lang="en-US" u="sng" dirty="0" smtClean="0">
                <a:latin typeface="Futura Hv BT" panose="020B0702020204020204" pitchFamily="34" charset="0"/>
              </a:rPr>
              <a:t>Published Surveys</a:t>
            </a:r>
            <a:endParaRPr lang="en-US" u="sng" dirty="0">
              <a:latin typeface="Futura Hv BT" panose="020B0702020204020204" pitchFamily="34" charset="0"/>
            </a:endParaRP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Methods of Estimating Cap Rate:</a:t>
            </a:r>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514600"/>
            <a:ext cx="4267200" cy="3124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3146823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500"/>
                                        <p:tgtEl>
                                          <p:spTgt spid="2150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507"/>
                                        </p:tgtEl>
                                        <p:attrNameLst>
                                          <p:attrName>style.visibility</p:attrName>
                                        </p:attrNameLst>
                                      </p:cBhvr>
                                      <p:to>
                                        <p:strVal val="visible"/>
                                      </p:to>
                                    </p:set>
                                    <p:animEffect transition="in" filter="fade">
                                      <p:cBhvr>
                                        <p:cTn id="11" dur="500"/>
                                        <p:tgtEl>
                                          <p:spTgt spid="2150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506"/>
                                        </p:tgtEl>
                                        <p:attrNameLst>
                                          <p:attrName>style.visibility</p:attrName>
                                        </p:attrNameLst>
                                      </p:cBhvr>
                                      <p:to>
                                        <p:strVal val="visible"/>
                                      </p:to>
                                    </p:set>
                                    <p:animEffect transition="in" filter="fade">
                                      <p:cBhvr>
                                        <p:cTn id="15"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Direct Capitalization</a:t>
            </a:r>
            <a:endParaRPr lang="en-US" dirty="0">
              <a:latin typeface="Futura Bk BT" panose="020B0502020204020303" pitchFamily="34" charset="0"/>
            </a:endParaRPr>
          </a:p>
        </p:txBody>
      </p:sp>
      <p:sp>
        <p:nvSpPr>
          <p:cNvPr id="3" name="Content Placeholder 2"/>
          <p:cNvSpPr>
            <a:spLocks noGrp="1"/>
          </p:cNvSpPr>
          <p:nvPr>
            <p:ph idx="1"/>
          </p:nvPr>
        </p:nvSpPr>
        <p:spPr>
          <a:xfrm>
            <a:off x="1022350" y="1016000"/>
            <a:ext cx="4845050" cy="4851400"/>
          </a:xfrm>
        </p:spPr>
        <p:txBody>
          <a:bodyPr/>
          <a:lstStyle/>
          <a:p>
            <a:pPr marL="0" indent="0">
              <a:buNone/>
            </a:pPr>
            <a:endParaRPr lang="en-US" dirty="0"/>
          </a:p>
          <a:p>
            <a:r>
              <a:rPr lang="en-US" dirty="0" smtClean="0">
                <a:latin typeface="Futura Hv BT" panose="020B0702020204020204" pitchFamily="34" charset="0"/>
              </a:rPr>
              <a:t>Comparables</a:t>
            </a:r>
          </a:p>
          <a:p>
            <a:r>
              <a:rPr lang="en-US" u="sng" dirty="0" smtClean="0">
                <a:latin typeface="Futura Hv BT" panose="020B0702020204020204" pitchFamily="34" charset="0"/>
              </a:rPr>
              <a:t>Published Surveys</a:t>
            </a:r>
            <a:endParaRPr lang="en-US" u="sng" dirty="0">
              <a:latin typeface="Futura Hv BT" panose="020B0702020204020204" pitchFamily="34" charset="0"/>
            </a:endParaRP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Methods of Estimating Cap Rate:</a:t>
            </a:r>
          </a:p>
        </p:txBody>
      </p:sp>
      <p:sp>
        <p:nvSpPr>
          <p:cNvPr id="6" name="Content Placeholder 2"/>
          <p:cNvSpPr txBox="1">
            <a:spLocks/>
          </p:cNvSpPr>
          <p:nvPr/>
        </p:nvSpPr>
        <p:spPr bwMode="auto">
          <a:xfrm>
            <a:off x="1250950" y="2438400"/>
            <a:ext cx="743585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8600" indent="-228600" algn="l" rtl="0" fontAlgn="base">
              <a:spcBef>
                <a:spcPct val="25000"/>
              </a:spcBef>
              <a:spcAft>
                <a:spcPct val="0"/>
              </a:spcAft>
              <a:buClr>
                <a:srgbClr val="69BE28"/>
              </a:buClr>
              <a:buFont typeface="Wingdings" pitchFamily="2" charset="2"/>
              <a:buChar char="§"/>
              <a:defRPr sz="2400">
                <a:solidFill>
                  <a:srgbClr val="000000"/>
                </a:solidFill>
                <a:latin typeface="+mn-lt"/>
                <a:ea typeface="+mn-ea"/>
                <a:cs typeface="+mn-cs"/>
              </a:defRPr>
            </a:lvl1pPr>
            <a:lvl2pPr marL="461963" indent="-231775" algn="l" rtl="0" fontAlgn="base">
              <a:spcBef>
                <a:spcPct val="0"/>
              </a:spcBef>
              <a:spcAft>
                <a:spcPct val="0"/>
              </a:spcAft>
              <a:buClr>
                <a:srgbClr val="B2B2B2"/>
              </a:buClr>
              <a:buChar char="•"/>
              <a:defRPr sz="2400">
                <a:solidFill>
                  <a:schemeClr val="tx1"/>
                </a:solidFill>
                <a:latin typeface="+mn-lt"/>
                <a:cs typeface="+mn-cs"/>
              </a:defRPr>
            </a:lvl2pPr>
            <a:lvl3pPr marL="749300" indent="-173038" algn="l" rtl="0" fontAlgn="base">
              <a:spcBef>
                <a:spcPct val="0"/>
              </a:spcBef>
              <a:spcAft>
                <a:spcPct val="0"/>
              </a:spcAft>
              <a:buClr>
                <a:schemeClr val="tx1"/>
              </a:buClr>
              <a:buFont typeface="Arial" charset="0"/>
              <a:buChar char="–"/>
              <a:defRPr sz="2000">
                <a:solidFill>
                  <a:schemeClr val="tx1"/>
                </a:solidFill>
                <a:latin typeface="+mn-lt"/>
                <a:cs typeface="+mn-cs"/>
              </a:defRPr>
            </a:lvl3pPr>
            <a:lvl4pPr marL="1042988" indent="-179388" algn="l" rtl="0" fontAlgn="base">
              <a:spcBef>
                <a:spcPct val="0"/>
              </a:spcBef>
              <a:spcAft>
                <a:spcPct val="0"/>
              </a:spcAft>
              <a:buClr>
                <a:schemeClr val="tx1"/>
              </a:buClr>
              <a:buFont typeface="Arial Unicode MS" pitchFamily="34" charset="-128"/>
              <a:buChar char="–"/>
              <a:defRPr sz="1600">
                <a:solidFill>
                  <a:srgbClr val="000000"/>
                </a:solidFill>
                <a:latin typeface="+mn-lt"/>
                <a:cs typeface="+mn-cs"/>
              </a:defRPr>
            </a:lvl4pPr>
            <a:lvl5pPr marL="1282700" indent="-125413" algn="l" rtl="0" fontAlgn="base">
              <a:spcBef>
                <a:spcPct val="0"/>
              </a:spcBef>
              <a:spcAft>
                <a:spcPct val="0"/>
              </a:spcAft>
              <a:buClr>
                <a:schemeClr val="tx1"/>
              </a:buClr>
              <a:buChar char="•"/>
              <a:defRPr sz="1600">
                <a:solidFill>
                  <a:srgbClr val="000000"/>
                </a:solidFill>
                <a:latin typeface="+mn-lt"/>
                <a:cs typeface="+mn-cs"/>
              </a:defRPr>
            </a:lvl5pPr>
            <a:lvl6pPr marL="1739900" indent="-125413" algn="l" rtl="0" fontAlgn="base">
              <a:spcBef>
                <a:spcPct val="0"/>
              </a:spcBef>
              <a:spcAft>
                <a:spcPct val="0"/>
              </a:spcAft>
              <a:buClr>
                <a:schemeClr val="tx1"/>
              </a:buClr>
              <a:buChar char="•"/>
              <a:defRPr sz="1600">
                <a:solidFill>
                  <a:srgbClr val="000000"/>
                </a:solidFill>
                <a:latin typeface="+mn-lt"/>
                <a:cs typeface="+mn-cs"/>
              </a:defRPr>
            </a:lvl6pPr>
            <a:lvl7pPr marL="2197100" indent="-125413" algn="l" rtl="0" fontAlgn="base">
              <a:spcBef>
                <a:spcPct val="0"/>
              </a:spcBef>
              <a:spcAft>
                <a:spcPct val="0"/>
              </a:spcAft>
              <a:buClr>
                <a:schemeClr val="tx1"/>
              </a:buClr>
              <a:buChar char="•"/>
              <a:defRPr sz="1600">
                <a:solidFill>
                  <a:srgbClr val="000000"/>
                </a:solidFill>
                <a:latin typeface="+mn-lt"/>
                <a:cs typeface="+mn-cs"/>
              </a:defRPr>
            </a:lvl7pPr>
            <a:lvl8pPr marL="2654300" indent="-125413" algn="l" rtl="0" fontAlgn="base">
              <a:spcBef>
                <a:spcPct val="0"/>
              </a:spcBef>
              <a:spcAft>
                <a:spcPct val="0"/>
              </a:spcAft>
              <a:buClr>
                <a:schemeClr val="tx1"/>
              </a:buClr>
              <a:buChar char="•"/>
              <a:defRPr sz="1600">
                <a:solidFill>
                  <a:srgbClr val="000000"/>
                </a:solidFill>
                <a:latin typeface="+mn-lt"/>
                <a:cs typeface="+mn-cs"/>
              </a:defRPr>
            </a:lvl8pPr>
            <a:lvl9pPr marL="3111500" indent="-125413" algn="l" rtl="0" fontAlgn="base">
              <a:spcBef>
                <a:spcPct val="0"/>
              </a:spcBef>
              <a:spcAft>
                <a:spcPct val="0"/>
              </a:spcAft>
              <a:buClr>
                <a:schemeClr val="tx1"/>
              </a:buClr>
              <a:buChar char="•"/>
              <a:defRPr sz="1600">
                <a:solidFill>
                  <a:srgbClr val="000000"/>
                </a:solidFill>
                <a:latin typeface="+mn-lt"/>
                <a:cs typeface="+mn-cs"/>
              </a:defRPr>
            </a:lvl9pPr>
          </a:lstStyle>
          <a:p>
            <a:pPr marL="0" indent="0">
              <a:buFont typeface="Wingdings" pitchFamily="2" charset="2"/>
              <a:buNone/>
            </a:pPr>
            <a:r>
              <a:rPr lang="en-US" sz="1800" b="1" kern="0" dirty="0" smtClean="0">
                <a:latin typeface="Arnhem Pro Bln" pitchFamily="50" charset="0"/>
              </a:rPr>
              <a:t>CBRE, Inc.</a:t>
            </a:r>
            <a:r>
              <a:rPr lang="en-US" sz="1800" kern="0" dirty="0" smtClean="0">
                <a:latin typeface="Arnhem Pro Bln" pitchFamily="50" charset="0"/>
              </a:rPr>
              <a:t>			</a:t>
            </a:r>
            <a:r>
              <a:rPr lang="en-US" sz="1800" kern="0" dirty="0">
                <a:latin typeface="Arnhem Pro Bln" pitchFamily="50" charset="0"/>
              </a:rPr>
              <a:t>c</a:t>
            </a:r>
            <a:r>
              <a:rPr lang="en-US" sz="1800" kern="0" dirty="0" smtClean="0">
                <a:latin typeface="Arnhem Pro Bln" pitchFamily="50" charset="0"/>
              </a:rPr>
              <a:t>bre.com/research</a:t>
            </a:r>
          </a:p>
          <a:p>
            <a:pPr marL="0" indent="0">
              <a:buNone/>
            </a:pPr>
            <a:r>
              <a:rPr lang="en-US" sz="1800" b="1" kern="0" dirty="0">
                <a:latin typeface="Arnhem Pro Bln" pitchFamily="50" charset="0"/>
              </a:rPr>
              <a:t>Marcus and Millichap</a:t>
            </a:r>
            <a:r>
              <a:rPr lang="en-US" sz="1800" kern="0" dirty="0">
                <a:latin typeface="Arnhem Pro Bln" pitchFamily="50" charset="0"/>
              </a:rPr>
              <a:t>		marcusmillichap.com</a:t>
            </a:r>
            <a:endParaRPr lang="en-US" sz="1800" kern="0" dirty="0" smtClean="0">
              <a:latin typeface="Arnhem Pro Bln" pitchFamily="50" charset="0"/>
            </a:endParaRPr>
          </a:p>
          <a:p>
            <a:pPr marL="0" indent="0">
              <a:buNone/>
            </a:pPr>
            <a:r>
              <a:rPr lang="en-US" sz="1800" b="1" kern="0" dirty="0" smtClean="0">
                <a:latin typeface="Arnhem Pro Bln" pitchFamily="50" charset="0"/>
              </a:rPr>
              <a:t>PwC </a:t>
            </a:r>
            <a:r>
              <a:rPr lang="en-US" sz="1800" b="1" kern="0" dirty="0">
                <a:latin typeface="Arnhem Pro Bln" pitchFamily="50" charset="0"/>
              </a:rPr>
              <a:t>Investor </a:t>
            </a:r>
            <a:r>
              <a:rPr lang="en-US" sz="1800" b="1" kern="0" dirty="0" smtClean="0">
                <a:latin typeface="Arnhem Pro Bln" pitchFamily="50" charset="0"/>
              </a:rPr>
              <a:t>Survey</a:t>
            </a:r>
            <a:r>
              <a:rPr lang="en-US" sz="1800" kern="0" dirty="0" smtClean="0">
                <a:latin typeface="Arnhem Pro Bln" pitchFamily="50" charset="0"/>
              </a:rPr>
              <a:t>		pwc.com	</a:t>
            </a:r>
          </a:p>
          <a:p>
            <a:pPr marL="0" indent="0">
              <a:buNone/>
            </a:pPr>
            <a:r>
              <a:rPr lang="en-US" sz="1800" b="1" kern="0" dirty="0">
                <a:latin typeface="Arnhem Pro Bln" pitchFamily="50" charset="0"/>
              </a:rPr>
              <a:t>Realty </a:t>
            </a:r>
            <a:r>
              <a:rPr lang="en-US" sz="1800" b="1" kern="0" dirty="0" smtClean="0">
                <a:latin typeface="Arnhem Pro Bln" pitchFamily="50" charset="0"/>
              </a:rPr>
              <a:t>Rates</a:t>
            </a:r>
            <a:r>
              <a:rPr lang="en-US" sz="1800" kern="0" dirty="0" smtClean="0">
                <a:latin typeface="Arnhem Pro Bln" pitchFamily="50" charset="0"/>
              </a:rPr>
              <a:t>			realtyrates.com</a:t>
            </a:r>
          </a:p>
          <a:p>
            <a:pPr marL="0" indent="0">
              <a:buNone/>
            </a:pPr>
            <a:r>
              <a:rPr lang="en-US" sz="1800" b="1" kern="0" dirty="0" smtClean="0">
                <a:latin typeface="Arnhem Pro Bln" pitchFamily="50" charset="0"/>
              </a:rPr>
              <a:t>Cushman &amp; Wakefield</a:t>
            </a:r>
            <a:r>
              <a:rPr lang="en-US" sz="1800" kern="0" dirty="0" smtClean="0">
                <a:latin typeface="Arnhem Pro Bln" pitchFamily="50" charset="0"/>
              </a:rPr>
              <a:t>		cushmanwakefield.com/knowledge</a:t>
            </a:r>
          </a:p>
          <a:p>
            <a:pPr marL="0" indent="0">
              <a:buNone/>
            </a:pPr>
            <a:r>
              <a:rPr lang="en-US" sz="1800" b="1" kern="0" dirty="0" smtClean="0">
                <a:latin typeface="Arnhem Pro Bln" pitchFamily="50" charset="0"/>
              </a:rPr>
              <a:t>The Boulder Group</a:t>
            </a:r>
            <a:r>
              <a:rPr lang="en-US" sz="1800" kern="0" dirty="0" smtClean="0">
                <a:latin typeface="Arnhem Pro Bln" pitchFamily="50" charset="0"/>
              </a:rPr>
              <a:t>		bouldergroup.com</a:t>
            </a:r>
          </a:p>
          <a:p>
            <a:pPr marL="0" indent="0">
              <a:buNone/>
            </a:pPr>
            <a:r>
              <a:rPr lang="en-US" sz="1800" b="1" kern="0" dirty="0" smtClean="0">
                <a:latin typeface="Arnhem Pro Bln" pitchFamily="50" charset="0"/>
              </a:rPr>
              <a:t>NCREIF		</a:t>
            </a:r>
            <a:r>
              <a:rPr lang="en-US" sz="1800" kern="0" dirty="0" smtClean="0">
                <a:latin typeface="Arnhem Pro Bln" pitchFamily="50" charset="0"/>
              </a:rPr>
              <a:t>		ncreif.com</a:t>
            </a:r>
          </a:p>
          <a:p>
            <a:pPr marL="0" indent="0">
              <a:buNone/>
            </a:pPr>
            <a:r>
              <a:rPr lang="en-US" sz="1800" b="1" kern="0" dirty="0" smtClean="0">
                <a:latin typeface="Arnhem Pro Bln" pitchFamily="50" charset="0"/>
              </a:rPr>
              <a:t>Colliers International</a:t>
            </a:r>
            <a:r>
              <a:rPr lang="en-US" sz="1800" kern="0" dirty="0" smtClean="0">
                <a:latin typeface="Arnhem Pro Bln" pitchFamily="50" charset="0"/>
              </a:rPr>
              <a:t>		colliers.com</a:t>
            </a:r>
          </a:p>
          <a:p>
            <a:pPr marL="0" indent="0">
              <a:buNone/>
            </a:pPr>
            <a:r>
              <a:rPr lang="en-US" sz="1800" b="1" kern="0" dirty="0" smtClean="0">
                <a:latin typeface="Arnhem Pro Bln" pitchFamily="50" charset="0"/>
              </a:rPr>
              <a:t>RERC Real Estate Reports</a:t>
            </a:r>
            <a:r>
              <a:rPr lang="en-US" sz="1800" kern="0" dirty="0" smtClean="0">
                <a:latin typeface="Arnhem Pro Bln" pitchFamily="50" charset="0"/>
              </a:rPr>
              <a:t>	rerc.com</a:t>
            </a:r>
          </a:p>
          <a:p>
            <a:pPr marL="0" indent="0">
              <a:buNone/>
            </a:pPr>
            <a:r>
              <a:rPr lang="en-US" sz="1800" b="1" kern="0" dirty="0" smtClean="0">
                <a:latin typeface="Arnhem Pro Bln" pitchFamily="50" charset="0"/>
              </a:rPr>
              <a:t>REIS	</a:t>
            </a:r>
            <a:r>
              <a:rPr lang="en-US" sz="1800" kern="0" dirty="0" smtClean="0">
                <a:latin typeface="Arnhem Pro Bln" pitchFamily="50" charset="0"/>
              </a:rPr>
              <a:t>			reis.com</a:t>
            </a:r>
            <a:endParaRPr lang="en-US" sz="1800" kern="0" dirty="0">
              <a:latin typeface="Arnhem Pro Bln" pitchFamily="50" charset="0"/>
            </a:endParaRPr>
          </a:p>
        </p:txBody>
      </p:sp>
      <p:sp>
        <p:nvSpPr>
          <p:cNvPr id="4" name="Rectangle 3"/>
          <p:cNvSpPr/>
          <p:nvPr/>
        </p:nvSpPr>
        <p:spPr>
          <a:xfrm>
            <a:off x="3901115" y="6019801"/>
            <a:ext cx="2135521" cy="461665"/>
          </a:xfrm>
          <a:prstGeom prst="rect">
            <a:avLst/>
          </a:prstGeom>
        </p:spPr>
        <p:txBody>
          <a:bodyPr wrap="none">
            <a:spAutoFit/>
          </a:bodyPr>
          <a:lstStyle/>
          <a:p>
            <a:r>
              <a:rPr lang="en-US" sz="2400" b="1" u="sng" dirty="0"/>
              <a:t>Caprates.net</a:t>
            </a:r>
            <a:r>
              <a:rPr lang="en-US" sz="2400" dirty="0"/>
              <a:t> </a:t>
            </a:r>
          </a:p>
        </p:txBody>
      </p:sp>
    </p:spTree>
    <p:extLst>
      <p:ext uri="{BB962C8B-B14F-4D97-AF65-F5344CB8AC3E}">
        <p14:creationId xmlns:p14="http://schemas.microsoft.com/office/powerpoint/2010/main" val="270830393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Direct Capitalization</a:t>
            </a:r>
            <a:endParaRPr lang="en-US" dirty="0">
              <a:latin typeface="Futura Bk BT" panose="020B0502020204020303" pitchFamily="34" charset="0"/>
            </a:endParaRPr>
          </a:p>
        </p:txBody>
      </p:sp>
      <p:sp>
        <p:nvSpPr>
          <p:cNvPr id="3" name="Content Placeholder 2"/>
          <p:cNvSpPr>
            <a:spLocks noGrp="1"/>
          </p:cNvSpPr>
          <p:nvPr>
            <p:ph idx="1"/>
          </p:nvPr>
        </p:nvSpPr>
        <p:spPr>
          <a:xfrm>
            <a:off x="1022350" y="1016000"/>
            <a:ext cx="4845050" cy="4851400"/>
          </a:xfrm>
        </p:spPr>
        <p:txBody>
          <a:bodyPr/>
          <a:lstStyle/>
          <a:p>
            <a:pPr marL="0" indent="0">
              <a:buNone/>
            </a:pPr>
            <a:endParaRPr lang="en-US" dirty="0"/>
          </a:p>
          <a:p>
            <a:r>
              <a:rPr lang="en-US" dirty="0" smtClean="0">
                <a:latin typeface="Futura Hv BT" panose="020B0702020204020204" pitchFamily="34" charset="0"/>
              </a:rPr>
              <a:t>Comparables</a:t>
            </a:r>
          </a:p>
          <a:p>
            <a:r>
              <a:rPr lang="en-US" u="sng" dirty="0" smtClean="0">
                <a:latin typeface="Futura Hv BT" panose="020B0702020204020204" pitchFamily="34" charset="0"/>
              </a:rPr>
              <a:t>Published Surveys</a:t>
            </a:r>
            <a:endParaRPr lang="en-US" u="sng" dirty="0">
              <a:latin typeface="Futura Hv BT" panose="020B0702020204020204" pitchFamily="34" charset="0"/>
            </a:endParaRP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Methods of Estimating Cap Rate:</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798135"/>
            <a:ext cx="6591300" cy="3676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791200" y="3581400"/>
            <a:ext cx="1524000" cy="2133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19640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4419600" y="5620783"/>
            <a:ext cx="3581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895600" y="4715541"/>
            <a:ext cx="39898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flipV="1">
            <a:off x="2895600" y="3733801"/>
            <a:ext cx="3048000" cy="981743"/>
          </a:xfrm>
          <a:prstGeom prst="bentConnector3">
            <a:avLst/>
          </a:prstGeom>
          <a:ln w="381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latin typeface="Futura Bk BT" panose="020B0502020204020303" pitchFamily="34" charset="0"/>
              </a:rPr>
              <a:t>Direct Capitalization</a:t>
            </a:r>
            <a:endParaRPr lang="en-US" dirty="0">
              <a:latin typeface="Futura Bk BT" panose="020B0502020204020303" pitchFamily="34" charset="0"/>
            </a:endParaRPr>
          </a:p>
        </p:txBody>
      </p:sp>
      <p:sp>
        <p:nvSpPr>
          <p:cNvPr id="3" name="Content Placeholder 2"/>
          <p:cNvSpPr>
            <a:spLocks noGrp="1"/>
          </p:cNvSpPr>
          <p:nvPr>
            <p:ph idx="1"/>
          </p:nvPr>
        </p:nvSpPr>
        <p:spPr>
          <a:xfrm>
            <a:off x="1022350" y="1016000"/>
            <a:ext cx="4845050" cy="1955800"/>
          </a:xfrm>
        </p:spPr>
        <p:txBody>
          <a:bodyPr/>
          <a:lstStyle/>
          <a:p>
            <a:pPr marL="0" indent="0">
              <a:buNone/>
            </a:pPr>
            <a:endParaRPr lang="en-US" dirty="0"/>
          </a:p>
          <a:p>
            <a:r>
              <a:rPr lang="en-US" dirty="0" smtClean="0">
                <a:latin typeface="Futura Hv BT" panose="020B0702020204020204" pitchFamily="34" charset="0"/>
              </a:rPr>
              <a:t>Comparables</a:t>
            </a:r>
          </a:p>
          <a:p>
            <a:r>
              <a:rPr lang="en-US" dirty="0" smtClean="0">
                <a:latin typeface="Futura Hv BT" panose="020B0702020204020204" pitchFamily="34" charset="0"/>
              </a:rPr>
              <a:t>Published Surveys</a:t>
            </a:r>
            <a:endParaRPr lang="en-US" dirty="0">
              <a:latin typeface="Futura Hv BT" panose="020B0702020204020204" pitchFamily="34" charset="0"/>
            </a:endParaRPr>
          </a:p>
          <a:p>
            <a:r>
              <a:rPr lang="en-US" u="sng" dirty="0" smtClean="0">
                <a:latin typeface="Futura Hv BT" panose="020B0702020204020204" pitchFamily="34" charset="0"/>
              </a:rPr>
              <a:t>Market Participant Interviews</a:t>
            </a:r>
            <a:endParaRPr lang="en-US" u="sng" dirty="0">
              <a:latin typeface="Futura Hv BT" panose="020B0702020204020204" pitchFamily="34" charset="0"/>
            </a:endParaRP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Methods of Estimating Cap Rate:</a:t>
            </a:r>
          </a:p>
        </p:txBody>
      </p:sp>
      <p:sp>
        <p:nvSpPr>
          <p:cNvPr id="4" name="AutoShape 2" descr="data:image/jpeg;base64,/9j/4AAQSkZJRgABAQAAAQABAAD/2wCEAAkGBxQTEhQUExQWFRUXFxcZFxYUFxoYHRcXHBcYFxgaFhgYHCggGBwlHBgXITEhJSkrLi4vGB8zODMsNygtLiwBCgoKDg0OGxAQGywkHyQsLCwsLCwsLCwsLCwsLCwsLCwsLCwsLCwsLCwsLCwtLCwsLCwsLC4sLCwsLCwsLCw4LP/AABEIAKgBLAMBIgACEQEDEQH/xAAcAAAABwEBAAAAAAAAAAAAAAAAAgMEBQYHAQj/xABIEAABAwIDBAYHBgIHBwUAAAABAgMRAAQSITEFBkFREyJhcYGRBzKhscHR8BQjQlJicoLhJDOSorLS8RVDY3Ojs8IWJlNUZP/EABoBAAMBAQEBAAAAAAAAAAAAAAECAwAEBQb/xAArEQACAgIBAwMCBgMAAAAAAAAAAQIRAyFBBBIxEyJRcdEyYYGRofEFwfD/2gAMAwEAAhEDEQA/AJHddX9NuE/8N/31oO5Rmxtv+WPjWd7tZbUuE/puB7a0HcI/0Bj9pHko1KW2bgnSKHvo1J4uPbU5LtMKUUUVxQGZrizmKEpJGoWohrqVTQFUfuoAJroNA0KKTvyYqfpC9Rn9/wAU1Vts7zJssShBdMFCT2JAlVWr0gCUMfv/AMvyrzxvXtFTr7qpOajGeg4CizJck1tXfK4eVLjijxjhGoAjtqAevluKKlKzJkjh3dlRLRzp4hlfAGhSRSNsldl7RcYXiQsoP6VR7ta230cb7m6hi4IL2eBY0dAEmR+FQ5VgTbajwPlVi3Ttn03DK20qlKwQY93u8aV62U7XJeD02KFEYXiSlXMA+Ymj1Q5wUKFCiAFChQrGOKpJOtKmkk61OYyFa7QoVRABQoUKwBux66+5PuNOKbseu5/D7qcUEEFChQogOGiqPLWj1ygwgoUKFYwKKpE/60ahNAxkGw8ttvDn9oHxq+ej5X9Ba7Csf31VQrAYd4Fjmp32omrz6PFD7EkcnHh5OKpZSphXgsyjSDMkRxpUroYhyqM3GcrsK0F6ORCs6CkgUoVUVSazgq1s1hkmiOriK6kQKNNUV1sARSzGVHQcqJ1uAHjR0TxjwpoXyZlZ37HVY7XI88vjXm3b1qUPLSdQoivRvpC9Rk8nPlWGekUgXjiQRIOY5SAaZ+TIh9j7PxLE6fyq6MsIj1RlVV2Cs4u6rVbAmuTNJ2el0sVRO7IsWTmUA9nOrLbhAIKEhMaRVY2U6EnM5VYw6mMjUm7R2dqsvuzncTaTTmq7ultJLoWhOYRHWgwSZkA6HThVirvxu4o8TNHtm0ChQoU5IFChQrGOGkk60qaq+1t9rW2uCw8vAsBJkg4TiGXWiBU5jItNCmzb6lAEJkHMEEQR2UbpF/lHnT2ahehSGJf5R51zE5yT5mtYKBb+u5/D/hpxTVKFAkynOJ8BFG6/NNZGocUQGaRlX5h5VyVfn9lFhocxQpsZ/P8A3aKZ/Ory/lQo1DuhTM/uV5fyrk/qXRpmoe0RQols5MwZgwe+AY9opalaAY6hf/uPvWr/ALR+VXX0eD+jOCNLh8f9Q1RblUbxtnSV+9pVXTcS6KG7lMTF3cf9w1KdONseKbdItgQaOlBpp9vV+X20X7er8tQXpLkfskOVtnnSq1xE0ml2UgnjSId1B0FNai328iV8izzh0oIVnSC1zQbJmp97ctjdmh6KBJpELVzFHE866lP6k3EgN+VoQwHXM0NErIP4iEnCnxVFeZdtKLjq3Cc1qKp7SZr0b6VLcuWKkJzUpQgfmIBOHvMZdtYJtDYhbt0vYsaTh6QRBbKhKeOY4d9UunsMYuV1wF3ZdBxc6k7txwc47Kr1gnozIOtW7ZN4FwCK5sqqVnf0/ujQzZQ6qChTidZJkDwqzbHK32nGFKIcIGFXYDJHjpXLtxKGlHkKa7uXqA+khcn+WlTbs6ow7dNmu7jW5btghRxFJ4DD3CBViqC3VVKXOxUeU/AipyuvF+BHk51WRpHaFChVCIKFChWMcVXm700PTtG5HINJ/wCmk/GvSKq8v+ll2dpXv/MSPJpsfCl5CWj0PekboimzulfdqP3Tij6h/KZ4VuL6zEiNCec5SIrxkeEZHxrcfQ76ROlCbK6V1wAGVmOsPyk89INUMan9oMxlr/5R7imkxdmAcuB0HJKv83lT4sCZy747vkPKuBgdnkKIbGBuVQc9J4DUA/FB86O28SYJ+pUPgKelnt9g+XaaRcts59uWeYOYrGCmimjdEaBZrBGYUqRJPDLy/wAh8650S4zB+gB8VeVPQyBPdnme/jUebltJhToxDIwnjx4dhpkjChaPZrIzHMmPYKPjDTalqIhIk9wGef1rTltQIBBmRrzqn+kravRspaBguHPMDqjvnj2GlejCm7rFy+10yXlJDqlqwjCQOsRkRroONTA2Xdf/AGT/AGB86dboNYbK3HHo0nzz7KmKjQpjW3WsG8LMnVSDl2oUKue47YP20SBF49l3mabbY3XbdvG7odIFoKSIUnCqP3cfGpTdmwS25dFerz6nEgpIgEeryJBnQ51zxy45+1MKk1snBbj8wo/RJ5ijhlHIUphHIVX0o/Ae9jVbaDqoUEMoB9al3ECNAKRCRzFLKKT8BTbW2KIQkUfKhXF/WVHxwhbDQKNUZtPbbFumXXEp7Jz8qrw3oubkxZ2ygjTpneqnvBIz8JpkzUSe+1ot1lKEJk4wZ0CRBkqPAVR97diN9HcNJObjE65YxmSBwGICrRtlS0IQhTqlrglagYBURkAOA5edQu2k9I0lQ1KYnvAI93vqeWZ09PDd/JmXo53fRcEuPyW0qICOBIAJKjyz07KuK9kM3QK7dKWUJnC4BGIDUlIjq5ZE0o5Yqbs3ktgJcLZAw5ddWRV35z4VD70Bbdra2bEpU+pLeWobQAFT2ZifGpt978nXCKxR8f2Q+17xxtRbhJz1ChBEcJOdPt12FhaSGYk5rKhpxgJOfnxou+9vaM21u2G4exZrAGPAEkFS/wAwKiIGWnZURu7cEOoSwuSTxSQPEHICqxgpRtEpZuydSPQW7aS2wnEZJ609h09lS6XwaY260JabSVJEJSMyBMADKlEq5VWOlRyS9zbH4Ndpow5BjhToGmsm1R2hQoURThryn6SHMV/dn/jq9mXwr1Ya8i74u4rq4PN9z/GaHIeCHn6muJUQQoGCDIIOhGldn6mhPb7RTGPQvol9IQvEC2uFAXCBkT/vEjT+LStLNeMra6W0tLjailaTIUDmD4V6V3Z3w+0WrTp9ZSet3jI0UrCi74qKVVWF7eHOkFbd7fbTUai1lY50QujnVTVtuklbZrBLebgVyEnMgd9Ute1jwmp23v0AJJWgdUaqGvdNMqCSlxcgVjm+W1C/cOKSTA6qYM5ARonMeJTV72/tMQShQICFGQctDWW2rfSOtpOeNxKc8wZUBlOXkD31Ob2Y9CWDWBptP5UJHkkCl67XKQQqjNzjlSCRAzSfWBnlood9OGLiCcZUj8ric0eKT6vj7KZ7Ssy0rpE+NPbBOJwkEYVpAKSJEiYI5ZH2V8jg6prIo83oah6m7Wk9ZIcH5m9fFPyp/bPpXmkj4ior/Z0ZtGP0zl/CeHdTplIXn6rg1IyPiOIr3cGfIpdsv7+jFokFjKm9KJWQIVrzGh+VENdeRpseIunQVW9/9sm2tepiLzqg0yECSXFeqM+41ZEaCobaW2WEuJQVNlxJkBRgpJESMtYJ86eVUKiD2PumltsLf+8uVZrWo4sJ/KgHKBxPGPCu3NxcNGEun+IAiPEVKOXquWesyCD9H3VBXN5iXhcAnUQTCj2g6f61GSflHRFfJG3Fw65iC1SdQe2Z+Qpld3KzboUk4cKiF93WH130/euCpzSIyj68vKmO02SltyBKVwSO0a/A1J20WhpkextJwgiZlX0KkE3CXVJyhQGXZOtV+3mR41K7HH3nlU0d1ld3q3TfuLpbiVpKeqlIUSISEgQMoiZPjUjuxu79mOIkKUpDbiVDTCpa21DPXNKT3LFXLaey8TLsKKThUZyykTIyn38aPfAtLtUhgrYS04lSgpCQlISkgEKUCcklWXEAV3QTqmeZNxu0WSzEoSSmFQBpp9Z09RTW3eCkpUnNKgFJ/aRIjw+FKpV9fX1nVCY4Bp3bqkVHdN/OnNmv20BJIeV2uV2iTCuHI9xrx1ttzE64ebiz5qJr2Bfrhpw8kKPkk142uVSQeedbkISfqRQnt9ooT9SKE9vtFEBxR+sq1bco4bNodk+dZQs/WVazsAYbdofpHupkMidS5SjLmZ8PdUb0tC3u8znx+AFMMTqJOlIvEjj5VIbv27dylWF3NCoWgJkjkczmKfK2dahYbU8SvTAFICp7oJoNmK5ipRNSL+7b2JQSmUzkSQDHaKO5u88ASQMhMTWMQu01wy5+wjzyqv7nNY763Tn/AFgJ1/D1s4z4fiPhUpt9yLdfbA4c9MzSPoyaxbQa5IS4of2cOU9/AeNJLyBm3muV2hQFIu7bCkKB4g1AWbpbUkdqR7Sn3xVhKZSscetULeNSlKxxCVf4VfA18P1uGWF935lHvZMocJjsB+vI0cNY8wYWOPwNNAadpn1h5fXurt/x/WetqW2vP3X5oDVCqH5BSrIjI/OiNK1B1HtHCktpepjAmMlR+Xie2KJaP4kgzJTqRxHOvYnlamov9/lfcMSTBynsrMk7OStS1upkuLUok8JJPxrTUerVE2g6AcIGldmV6QcflidrZOMglpwrTr0bmYOZySrVPHzpvcvNvJKc23B+BWSgQJlPPSlTd9HqrwifZ3TTe76N6PwqHORB1OE9uVBeCoja3AXkqMaTBPb8jE+NLbRVhaX2j28PiKhL5wsOIUswFqCCeGL8J7DMjxpXeDakMpTxkz3cPhSN0ikdsg2lZgcasmybJWIHSSM6ruylpWuFGI4VftkMpyIzyHmZ/nUsat0dWR1Gx3dx0LsjINrmNYg/GR413e+y6e0eSjinGjQ5jrCJMZjLskmnDSMzOhHnl8R7q7spf3QSdW5bV3J0/ukHxrvPNeyL3E2wl6zb/MgYCBGUaaach3DlVlQoHT6+vlWfbqjoL+5tjoolaJnMSVDUzoToKuzB8D9fL21jIcPpyJ7KVtcgKTcWAM8hkJPMmKVCPGgYlUmu0hbKypemXgiyN3ldw2lyr8rDp8m1V4/cGndXrL0hOYdmXx//ADPDzQR8a8nPHOiYJP1IoT9SK7Pb7qE9vtFYAm6cv9K120ENoHJIHsrJkJlSRzIHtrWtBRQ0QKXURdXeGe81IuqgVVNpOzlTN0MR21NqvNlPRuLbxAkltRTiM6EjUDLKldzL5X2vEpRKlZlRMkkEZk0Z1lLqQlQ00M003ZRF2AOGIVOxeT09s3ayFMtqKs8InPiMvhXXdsNQROtZ/ssnok+PvNO5qq8DFe3zfwtADi5l2gA/yqsbv74mxc6VHWUJxAjJQ4pJ1zgZ9lS2/wC7AaH7z/hA+NZ/bMdK6hv/AORxKP7Sgn41N+QNnsO3dxJSqIkAxykTFKVwCKFYQqe3NrdDdW6YOF1biCeEloLSfNMeNO7IYrVo82/hVc9JhKRaKSYIumyDyJQB8Km93bkKSlsGcKNe0GD8K8L/AC3TOeOUl+RSDJEI6o7qVYMTAzzpRpvqjuPvrhTCh314GLp54ckcq0tfyOxVSiBI48I1/n76i2yWVFSfVOoGnbFTCAIKToPdwpgtMEg6HjXvdW5VCd/r8S+zBCiTYVIBmZrONq3BStXVOpg9xq+WCsIwnT8PZ+mqzvDdoZeUhxvElXWBGsGZy7ya9KM/Uxp88mjqTIWyuUR18iOJHbx8zTt1MiQpMRzHcfhR3be3MHFhnOD8R40Vy3SILaQdMznzGlNFliOurEKBQ5BSRBB5aHuOhmu327ocYSMRS4ATj1mdAscojMcZpWzxF1IUJB90SalX3fL605d1I9s11szVGz3GnglxJSR4gjmCMiKu+wrvAiIyJ+Q+NKuthfVUAociJ8Y1B7RTK5QEEBOQAiJ5COOfDjTwhTsaeW40WFN1+L67fj50qlWF0xmFpzHanKfIgfwioa2uZEH6+po67kpdt4zBK0nxQVD2gVYiQm+Cjb3NtdJnJWBepkgjDkkZyMQzPKruh5KwFo0IB8DBHwqs72W3T26kYc4JSP1JAjUjXTxqP3I2sVMBIElGRzGQnKSMh8u6iDkt+2LiEJTxJBjsHHzints71RUNtu5TDWUKVJEj8OU598QKd7NvkhICgZ7M5HD2UA8Fhs1GdKf1CM3/AACfbUrbLJGdMic0Vr0quYdk3va0R5kCvLC9a9OemVyNkv8AaWx5rFeYnNaYQHj7f5UPrUfKuT9TQn6k1gDjZqZeaHNY99aio1m27reK5b7DPgBWiLco2PEQvVwk1VLg51Yb5WR+NQim0zmtIJ4SKVsIRpYBE5d9NN2BN4f4/fUo3sHp1RmocMM1G7qtxdqH5cY8jFKnoFbNW2cfu093xNOppjs5X3ae74mnBXke6rLwHkpe+xxOIj8hA8zUh6NfRy886zdl1oNNvAkDESooIMDIAZxTfb7QcZS6OGvcfkoe2ta9E9vg2WxzUXVebq49gFSTtmki4UKFCmJlB9JzSfs4OLCpK2ig8A5JCZ7JAB76qHo93gdXfQ5MpbcSUfqHWOnGU1b/AEm2DZtHpV0aVFBUqJhWOAo9mYmqJuQ8pG1GOkH3hlDnInAoBYI1CkwZrmmlK4vkK8m2W5CkpI0IJ8DnQdbzolssJQAOFHU9OeWXyryc2HH6fuu7X+itMVOoPAiDTZ4DMUHLnQSOYpsboEnWu3Eo5Li1aaT/AH0/5Ro68sc2vI/XI99Q2+2z8aWV/lWEqP6VEZ+Y9tTdgqRyM5eVDbh+4d/Ya7I4PTTj/wBRNSTdoobbIWqVer8P9DTpTHRJJCuqeBz4A5eNBMISCoT2DUnM0Rcp6683NUp4I4Z/Oo2dSHVpbQCrmOWmuUePsptcrM5adn88j3GkGEoWSXPvc5BOWE5jqch76RvbpGIhuYGpPEx7tBRiuQCzWZ8ePyOY8KTvrZSlZaeOvjSVvfgZFMnOPATyyppbb+W+i21p4aYuzhw0qkRWPWrdXH60pdXVCFK/3biVfwmUqPgCT4Um3vhZn8ZHehXb2Uqrei0IP3gz/Sr5d9MYsC2xkcjVCtiiy2kUrWAzcL6oPSGMWmNUYU9cEADgdRUzZ7bbEIQ/KJylpZwjgAoEZd4yqv76Ph9KsA61stJxDEZQsflBgEKAJ8KIGaJvBZY2SQBiR1hPZ60x+mfKq5s+6B/EVDk2kx58alNhbRcubdDmOCRBiPWGoJBNNLxpKVBKiU4s8Ogn8WnbQsKJu1WgAQRPIqAI8/rOprZzxORjmCDNVWxLSTkPED4+NWFlWEyNaKYs1oqnp0cjZahzdaH96fhXm5etegvT3cD/AGcyJEqfRl3IWTXnxw51QicP1rXWkKUoJSJUTAAmjW1upxYQgEqPD451fNi7HTbJn1nSMzy7BWClYz2Xs77KgqICnlDwA5VX9pbUfKjLigNMoHuFXO4A1NVbbNunCqPWBkfXdQoLGVqypba1KUTMAYiTnNO7ZlPSJByggZ8KJY3TaWkA+tilR7BmPcKct3jSRiwkiRnBjzoNGRet3LwNMhcCFKIzOeQmQBrnAqibpmbtw/v/AMRp1Z7xpaU+UCUrUCOEdWPhTXcoy+4f0k+ZmtVIN2abY/1aO6lXND3Ujan7tPcKLcvYUqOsAmKpwYj9n2mJpxojUGOwke4GDWybo2nRWVs3oUtIB74k+2q3uI1ZXbPSIQvGmEuIdVJSoiRpAUNYNXpCQAANBkKmotMEpWdoVyhTCFL9I9uV2lymUiUpIKjAHWTqazHcbEbq3adBS6y4kCdS2qUlPaEkgg8ia1TfhGK1uMQIGAghJmQADInKsq3HcPT2wUr1XUdC7yGIYml8pToDodMqjP5MbgnZuRGIwfnTlFkB469vCnGHv+u6jRTOCkqYbYgLZOWQyowtxyFLUKKxxXBhJDAGlFu2caFJOcgil6KtURTN62BL4M4e2grpFZBCMYSBGYzgiT41262ikKIXpznj8aV3xaS2+J9VcrA4SAAde0k+NVZbwUDGZGWv1rzrlq2dN6Jpq4QsrQ2sSR/LKohBI6p1SYz5amoBb6214hqDMipP/aCXOsSUzEgyIPEpPGno1jjaF0Qy4U5FQAEczke7qz5VVWbBXET9R8qktoPLUQEkpSOyZ7fKkWUvnRSPGR8OwU3AvI7s9mpyJT25+fwNTjdgyjPCnKOAPMfEVBAXUeqkjsUOU8uU0vs+/faVK2ekTyynvBnuoDE6SpQEDCk5aRrAk+ypDd7ZKOheQoEKWpYXi6xg+qc9REHvypm1vCSINq5yyw84IzVThveMJz+zXA49UI/zfRrGGfo3uShT9svJSF5CZzTkdBAyjIE+qTVl3pQnA24dULiRyVE594FZ8reBTV706G1AkqK+kMSjDGENzhC5/FOc+FaXZXDVy0CD1VCRxB7446g1mBEHb3IEE5AZknL6+uVT1vt1iJClEaTgVHnFUjeDabFvcfZkkLUMJUCfUxZgd8Z9xFWnY6kq7hlkfYB30RmUr07bQbcYsghQV946cuQSB8ayK0sVvOYGxJ58AOZPCvRu+O51vdtY1NkrbSopwKKScpgcJMcazXbWyhYsnosKThCikkqUSrTErTwo96WiThbGmy9nIt0QjNR9ZfE93IU5cdCdSB31SXdrPrJ+8KQNcIA4x30iUtq9d1Sj2zVooVv4JDem9SpQwrBAGiVaHmY1qEZxLklRJHOjvob/AAT5fOu2LZJhI1rMUebNu2mlArQXBh0yEK4gE6inm09tl5noUMpbQVJM4pOXCYGUmoZ0EK7Jg8KkNm26ldZCAtI1SSEyByWTlxpaDYgqwwjNSYORw5wdRPtHjUluIPvHTyR8asGx9gK2iwttlbbawoyl93Bh9UjqgFSxEwYAzqJ3Rs1tO3SHBC204VDkoFQPhQbVGS2X1n1E9wpvtNX3Tn7Fe6lEXiEBGJKlCM8MSMuRIqR3dwP3jKAglBJKkuQZASpRnhGQp70OP/QZsd1lh950YUv9HgB4hHSSruOMDwrTsdI5JhMpHIZDLsFHiuZ5WtC0dLldk0UqopNRlnNRC7y2YTavBMYcPqqzAy56gViu76eiuEwkqT0jYdZVqk4xhIPETooc89a1y9dIadZErBRKSo5hszHaYOUcCO2sg2K6VKSQYet1J/jZChIUOOH3Hsq3cmhD0cjQV2uJNdq6CChQoUQAoGhVY343vRs9DeISpzFhGg6uGZP8QoMwffLd43LQLZh1slSJMBUiCknhOXiKx9Tq21nIhSSQUqy7CCCcqtKfTI2D1reR+lyD7Umq7vfvrY3aVOIadbuIyIKcK/39scddKWlwMpDpTqXUY2zp6yeKfnpFRD9yr8KpPy4xx8qqzW8qk5pQQeOevjyqKevVqUVlRkmcjEd3Kgojd5oTG3CMnEgjLrDIjPiKkmnEqEpbKhzBB1yz48KoOztrLVhbciCc1xn4njVqRs9TJxJcKDPgc+NK9DR2TQeI0bKR2/2vn50u2o8R9ae4ioP/ANXpbEOKQSNYOuvwNM7j0hoA6rJUeZOEaRy7qWmPaLk1J14/6e8ClHbsNiVLSB+o+PzrMdob+3L3VaSlvX+rlas+RjLyqKGyL17rFl9Y1KnQoJH8TkJHnTKHyL3l029vLaO9RCiXZASUCUk8OschoKaJ3nuGWHG21hsdY4o6wygpBJyg8YqvsbqPSMbtuzJ1U6DB4ZoCh7ad/ZSglKnC7mqVBtQSeBIUrJYOs/OmpAbZ3ZO2rY25bubdbjqnVKFyhzC4gKAmCQccROFWRq1ej/eMBfREyJOEkQSOBjOJFVZSbNoQpCnCZjpHujCZGSuqjrweWXCcq5sParTJP3bT7oIwFppwqIymFJWntpmrQkXTPQaNqNoTicWlI7eXdqfCsx9IFih8qNu8hTbxBxySlC+KVEDqzwnnFNL7b1662VJ2agNiIcd+7WkjMKHWxojvNQe2d77xLmMrtm1QAtu3kFwRkHlJ9fLhNJ2Dep8Ff2nuxdtqV0jS8hqRAjgRMSO6ai02atSFBPOPicqf3e3n1/jwgKxJwDrIP6HDK0jsCqT2bbuXT6W8RUpxXWUslRj8SlTqaoTBb7JJSXCYbBiTBk8hGtT27Gyw5j1ASnXtpzvGwApDLYhtsYUACJP4lkDiTOdW7dfZqW2uqUkn1iNKxik7S2I6hKihtvAdSlJKgdZxLUSD3ZVALBcUMcqJMHtPcNDkNBWioZe2jcuM2ygltn+sXwJOUCNTkaU2ruahtDpDRQ8Up6MpJAS4kyHB+o6HPgKK0zIZWVww4C3dtpcU24xbNXNo4lCmzhzIXJKwOcRkdKfbxWBYcUgupeUQhIdCAlSkRIDhSYWoAnrCNaoH2a7t19IsrRDnSSCfX/N3561Pbt7W+0rwOKU4+twlJjJIPdxJiptP9CiaJK6ukoQlRIMqKQhJBVkBmU6gZjM61ddxbfAXHtClJSnL8RzJPh76zjeLZZTdFSAltaISoky24U/ix8CeRitC3a3uYQ2GHcLD49dFwejClH8rmYz4ZVDPKXZ7PI6q9kTvhtFbTuPGrFJKUhRSCBlK4zUSZymrj6Ot6ftbSgrJaDhUNe0Qe0VU9/t23LkdIyvA4UwEFSFIWJE4V4hhInWONSnot3WcsWl4yFuuKBUUzhTAgDEdeJkDjXnSUceO2/d8FpNy1WjRVuxUPe7ystqwqWAddDp4DspTaSYaWVGThPdpyrzpvdeOC5UkKIwgDU9/xpOnxS6i23VCOomyWb6lIIJ6zSiZ44VnCsdoxZ/xVQdusm3uw6kQFEmOB4LHcoGfGhQrt6d+9L6o5Wb/ALPcCm0KAiUpMcsqc0KFeivBgUKFCiAFRW8O71teICLloOhMlOZSQSIOFSSCCe+hQrBPNu/G6z1q644m1fatccNqdgkAjJKilauIMEnPKobZexbm4/qGXHB+YCE/2jAoUKz0FInEejq+IlQaR+9z/KDTO+3Nu2yBDbk8W3BA7yvDFChU3NjqCoeWO4t6v8Vuj9z6fciTVgY9Fb64Nxe94bClf3lEe6u0K4snUTXg6oYI8kix6MLBr+udcV+5xLfuFTmztz9mI9RhpZ5rUpzyxkjyoUKFzlG3JjKEU/BGeki4Xa27QtUpZC1kKW2kBSYAKQIEAHPyFZk7tV5RxLXjPNRVnlGefKhQq+D8Fkcy91CCtqOjikDjAieyfo0kray8U5QYyPWgDkTpXKFdSWiLVEncuBTeIIQsgSAsTlxjrTrUSjbTyfUX0Y5NpSn3Cu0KKQgi9tF1yQtxa54FRg+GlJBC1ZAaVyhQYUh7b7EdX+E1f9y93hbJU4v11CP2pzJoUKSLdhlFKIy2ZeuvKuUstIUCYCnMiB2Zc6G0bldjbfZ0KK33lcOEwISPZ40KFUELps3BsixabVJeezcw64iM/Kan9hX7biMKl4zyVqBQoVCTdjVqzt/u+hYOGP2nMVXrTdhu3fD6WwlxMxE4ZIyMdmtChTrYUL7vbFKrhIdIUCoqUTxAzgz21YN6txmnfv7dDablOgUJbdHFDiNIKZExIyoUKdRSGfkqWz1tSTatkKan7Rs1/Mpg9Y2pVOHTIA4TlpV72U41cNJcZPVIyiUlJGRChwIPDsrlCuHqMcW3ZeL0KX9soNqONURoYPwmsO322EtVyVIGRSPOSPhQoU/SxUU6EyOz/9k="/>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55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093"/>
          <a:stretch/>
        </p:blipFill>
        <p:spPr bwMode="auto">
          <a:xfrm>
            <a:off x="990600" y="3915443"/>
            <a:ext cx="2511942" cy="1600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558"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333"/>
          <a:stretch/>
        </p:blipFill>
        <p:spPr bwMode="auto">
          <a:xfrm>
            <a:off x="5219700" y="2971800"/>
            <a:ext cx="19812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3726" y="4020885"/>
            <a:ext cx="1905000" cy="13893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55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5467" y="4953001"/>
            <a:ext cx="1790700" cy="13355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9" name="Straight Connector 8"/>
          <p:cNvCxnSpPr/>
          <p:nvPr/>
        </p:nvCxnSpPr>
        <p:spPr>
          <a:xfrm>
            <a:off x="4419600" y="4715541"/>
            <a:ext cx="0" cy="905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75611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555"/>
                                        </p:tgtEl>
                                        <p:attrNameLst>
                                          <p:attrName>style.visibility</p:attrName>
                                        </p:attrNameLst>
                                      </p:cBhvr>
                                      <p:to>
                                        <p:strVal val="visible"/>
                                      </p:to>
                                    </p:set>
                                    <p:animEffect transition="in" filter="fade">
                                      <p:cBhvr>
                                        <p:cTn id="11" dur="500"/>
                                        <p:tgtEl>
                                          <p:spTgt spid="2355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558"/>
                                        </p:tgtEl>
                                        <p:attrNameLst>
                                          <p:attrName>style.visibility</p:attrName>
                                        </p:attrNameLst>
                                      </p:cBhvr>
                                      <p:to>
                                        <p:strVal val="visible"/>
                                      </p:to>
                                    </p:set>
                                    <p:animEffect transition="in" filter="wipe(left)">
                                      <p:cBhvr>
                                        <p:cTn id="15" dur="500"/>
                                        <p:tgtEl>
                                          <p:spTgt spid="2355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556"/>
                                        </p:tgtEl>
                                        <p:attrNameLst>
                                          <p:attrName>style.visibility</p:attrName>
                                        </p:attrNameLst>
                                      </p:cBhvr>
                                      <p:to>
                                        <p:strVal val="visible"/>
                                      </p:to>
                                    </p:set>
                                    <p:animEffect transition="in" filter="wipe(left)">
                                      <p:cBhvr>
                                        <p:cTn id="19" dur="500"/>
                                        <p:tgtEl>
                                          <p:spTgt spid="2355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3559"/>
                                        </p:tgtEl>
                                        <p:attrNameLst>
                                          <p:attrName>style.visibility</p:attrName>
                                        </p:attrNameLst>
                                      </p:cBhvr>
                                      <p:to>
                                        <p:strVal val="visible"/>
                                      </p:to>
                                    </p:set>
                                    <p:animEffect transition="in" filter="wipe(left)">
                                      <p:cBhvr>
                                        <p:cTn id="23" dur="500"/>
                                        <p:tgtEl>
                                          <p:spTgt spid="2355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par>
                                <p:cTn id="31" presetID="22" presetClass="entr" presetSubtype="1" fill="hold" nodeType="with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100"/>
                                        <p:tgtEl>
                                          <p:spTgt spid="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Direct Capitalization</a:t>
            </a:r>
            <a:endParaRPr lang="en-US" dirty="0">
              <a:latin typeface="Futura Bk BT" panose="020B0502020204020303" pitchFamily="34" charset="0"/>
            </a:endParaRPr>
          </a:p>
        </p:txBody>
      </p:sp>
      <p:sp>
        <p:nvSpPr>
          <p:cNvPr id="3" name="Content Placeholder 2"/>
          <p:cNvSpPr>
            <a:spLocks noGrp="1"/>
          </p:cNvSpPr>
          <p:nvPr>
            <p:ph idx="1"/>
          </p:nvPr>
        </p:nvSpPr>
        <p:spPr>
          <a:xfrm>
            <a:off x="1022350" y="1016000"/>
            <a:ext cx="4845050" cy="1955800"/>
          </a:xfrm>
        </p:spPr>
        <p:txBody>
          <a:bodyPr/>
          <a:lstStyle/>
          <a:p>
            <a:pPr marL="0" indent="0">
              <a:buNone/>
            </a:pPr>
            <a:endParaRPr lang="en-US" dirty="0"/>
          </a:p>
          <a:p>
            <a:r>
              <a:rPr lang="en-US" dirty="0" smtClean="0">
                <a:latin typeface="Futura Hv BT" panose="020B0702020204020204" pitchFamily="34" charset="0"/>
              </a:rPr>
              <a:t>Comparables</a:t>
            </a:r>
          </a:p>
          <a:p>
            <a:r>
              <a:rPr lang="en-US" dirty="0" smtClean="0">
                <a:latin typeface="Futura Hv BT" panose="020B0702020204020204" pitchFamily="34" charset="0"/>
              </a:rPr>
              <a:t>Published Surveys</a:t>
            </a:r>
            <a:endParaRPr lang="en-US" dirty="0">
              <a:latin typeface="Futura Hv BT" panose="020B0702020204020204" pitchFamily="34" charset="0"/>
            </a:endParaRPr>
          </a:p>
          <a:p>
            <a:r>
              <a:rPr lang="en-US" u="sng" dirty="0" smtClean="0">
                <a:latin typeface="Futura Hv BT" panose="020B0702020204020204" pitchFamily="34" charset="0"/>
              </a:rPr>
              <a:t>Market Participant Interviews</a:t>
            </a:r>
            <a:endParaRPr lang="en-US" u="sng" dirty="0">
              <a:latin typeface="Futura Hv BT" panose="020B0702020204020204" pitchFamily="34" charset="0"/>
            </a:endParaRP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Methods of Estimating Cap Rate:</a:t>
            </a:r>
          </a:p>
        </p:txBody>
      </p:sp>
      <p:sp>
        <p:nvSpPr>
          <p:cNvPr id="4" name="AutoShape 2" descr="data:image/jpeg;base64,/9j/4AAQSkZJRgABAQAAAQABAAD/2wCEAAkGBxQTEhQUExQWFRUXFxcZFxYUFxoYHRcXHBcYFxgaFhgYHCggGBwlHBgXITEhJSkrLi4vGB8zODMsNygtLiwBCgoKDg0OGxAQGywkHyQsLCwsLCwsLCwsLCwsLCwsLCwsLCwsLCwsLCwsLCwtLCwsLCwsLC4sLCwsLCwsLCw4LP/AABEIAKgBLAMBIgACEQEDEQH/xAAcAAAABwEBAAAAAAAAAAAAAAAAAgMEBQYHAQj/xABIEAABAwIDBAYHBgIHBwUAAAABAgMRAAQSITEFBkFREyJhcYGRBzKhscHR8BQjQlJicoLhJDOSorLS8RVDY3Ojs8IWJlNUZP/EABoBAAMBAQEBAAAAAAAAAAAAAAECAwAEBQb/xAArEQACAgIBAwMCBgMAAAAAAAAAAQIRAyFBBBIxEyJRcdEyYYGRofEFwfD/2gAMAwEAAhEDEQA/AJHddX9NuE/8N/31oO5Rmxtv+WPjWd7tZbUuE/puB7a0HcI/0Bj9pHko1KW2bgnSKHvo1J4uPbU5LtMKUUUVxQGZrizmKEpJGoWohrqVTQFUfuoAJroNA0KKTvyYqfpC9Rn9/wAU1Vts7zJssShBdMFCT2JAlVWr0gCUMfv/AMvyrzxvXtFTr7qpOajGeg4CizJck1tXfK4eVLjijxjhGoAjtqAevluKKlKzJkjh3dlRLRzp4hlfAGhSRSNsldl7RcYXiQsoP6VR7ta230cb7m6hi4IL2eBY0dAEmR+FQ5VgTbajwPlVi3Ttn03DK20qlKwQY93u8aV62U7XJeD02KFEYXiSlXMA+Ymj1Q5wUKFCiAFChQrGOKpJOtKmkk61OYyFa7QoVRABQoUKwBux66+5PuNOKbseu5/D7qcUEEFChQogOGiqPLWj1ygwgoUKFYwKKpE/60ahNAxkGw8ttvDn9oHxq+ej5X9Ba7Csf31VQrAYd4Fjmp32omrz6PFD7EkcnHh5OKpZSphXgsyjSDMkRxpUroYhyqM3GcrsK0F6ORCs6CkgUoVUVSazgq1s1hkmiOriK6kQKNNUV1sARSzGVHQcqJ1uAHjR0TxjwpoXyZlZ37HVY7XI88vjXm3b1qUPLSdQoivRvpC9Rk8nPlWGekUgXjiQRIOY5SAaZ+TIh9j7PxLE6fyq6MsIj1RlVV2Cs4u6rVbAmuTNJ2el0sVRO7IsWTmUA9nOrLbhAIKEhMaRVY2U6EnM5VYw6mMjUm7R2dqsvuzncTaTTmq7ultJLoWhOYRHWgwSZkA6HThVirvxu4o8TNHtm0ChQoU5IFChQrGOGkk60qaq+1t9rW2uCw8vAsBJkg4TiGXWiBU5jItNCmzb6lAEJkHMEEQR2UbpF/lHnT2ahehSGJf5R51zE5yT5mtYKBb+u5/D/hpxTVKFAkynOJ8BFG6/NNZGocUQGaRlX5h5VyVfn9lFhocxQpsZ/P8A3aKZ/Ory/lQo1DuhTM/uV5fyrk/qXRpmoe0RQols5MwZgwe+AY9opalaAY6hf/uPvWr/ALR+VXX0eD+jOCNLh8f9Q1RblUbxtnSV+9pVXTcS6KG7lMTF3cf9w1KdONseKbdItgQaOlBpp9vV+X20X7er8tQXpLkfskOVtnnSq1xE0ml2UgnjSId1B0FNai328iV8izzh0oIVnSC1zQbJmp97ctjdmh6KBJpELVzFHE866lP6k3EgN+VoQwHXM0NErIP4iEnCnxVFeZdtKLjq3Cc1qKp7SZr0b6VLcuWKkJzUpQgfmIBOHvMZdtYJtDYhbt0vYsaTh6QRBbKhKeOY4d9UunsMYuV1wF3ZdBxc6k7txwc47Kr1gnozIOtW7ZN4FwCK5sqqVnf0/ujQzZQ6qChTidZJkDwqzbHK32nGFKIcIGFXYDJHjpXLtxKGlHkKa7uXqA+khcn+WlTbs6ow7dNmu7jW5btghRxFJ4DD3CBViqC3VVKXOxUeU/AipyuvF+BHk51WRpHaFChVCIKFChWMcVXm700PTtG5HINJ/wCmk/GvSKq8v+ll2dpXv/MSPJpsfCl5CWj0PekboimzulfdqP3Tij6h/KZ4VuL6zEiNCec5SIrxkeEZHxrcfQ76ROlCbK6V1wAGVmOsPyk89INUMan9oMxlr/5R7imkxdmAcuB0HJKv83lT4sCZy747vkPKuBgdnkKIbGBuVQc9J4DUA/FB86O28SYJ+pUPgKelnt9g+XaaRcts59uWeYOYrGCmimjdEaBZrBGYUqRJPDLy/wAh8650S4zB+gB8VeVPQyBPdnme/jUebltJhToxDIwnjx4dhpkjChaPZrIzHMmPYKPjDTalqIhIk9wGef1rTltQIBBmRrzqn+kravRspaBguHPMDqjvnj2GlejCm7rFy+10yXlJDqlqwjCQOsRkRroONTA2Xdf/AGT/AGB86dboNYbK3HHo0nzz7KmKjQpjW3WsG8LMnVSDl2oUKue47YP20SBF49l3mabbY3XbdvG7odIFoKSIUnCqP3cfGpTdmwS25dFerz6nEgpIgEeryJBnQ51zxy45+1MKk1snBbj8wo/RJ5ijhlHIUphHIVX0o/Ae9jVbaDqoUEMoB9al3ECNAKRCRzFLKKT8BTbW2KIQkUfKhXF/WVHxwhbDQKNUZtPbbFumXXEp7Jz8qrw3oubkxZ2ygjTpneqnvBIz8JpkzUSe+1ot1lKEJk4wZ0CRBkqPAVR97diN9HcNJObjE65YxmSBwGICrRtlS0IQhTqlrglagYBURkAOA5edQu2k9I0lQ1KYnvAI93vqeWZ09PDd/JmXo53fRcEuPyW0qICOBIAJKjyz07KuK9kM3QK7dKWUJnC4BGIDUlIjq5ZE0o5Yqbs3ktgJcLZAw5ddWRV35z4VD70Bbdra2bEpU+pLeWobQAFT2ZifGpt978nXCKxR8f2Q+17xxtRbhJz1ChBEcJOdPt12FhaSGYk5rKhpxgJOfnxou+9vaM21u2G4exZrAGPAEkFS/wAwKiIGWnZURu7cEOoSwuSTxSQPEHICqxgpRtEpZuydSPQW7aS2wnEZJ609h09lS6XwaY260JabSVJEJSMyBMADKlEq5VWOlRyS9zbH4Ndpow5BjhToGmsm1R2hQoURThryn6SHMV/dn/jq9mXwr1Ya8i74u4rq4PN9z/GaHIeCHn6muJUQQoGCDIIOhGldn6mhPb7RTGPQvol9IQvEC2uFAXCBkT/vEjT+LStLNeMra6W0tLjailaTIUDmD4V6V3Z3w+0WrTp9ZSet3jI0UrCi74qKVVWF7eHOkFbd7fbTUai1lY50QujnVTVtuklbZrBLebgVyEnMgd9Ute1jwmp23v0AJJWgdUaqGvdNMqCSlxcgVjm+W1C/cOKSTA6qYM5ARonMeJTV72/tMQShQICFGQctDWW2rfSOtpOeNxKc8wZUBlOXkD31Ob2Y9CWDWBptP5UJHkkCl67XKQQqjNzjlSCRAzSfWBnlood9OGLiCcZUj8ric0eKT6vj7KZ7Ssy0rpE+NPbBOJwkEYVpAKSJEiYI5ZH2V8jg6prIo83oah6m7Wk9ZIcH5m9fFPyp/bPpXmkj4ior/Z0ZtGP0zl/CeHdTplIXn6rg1IyPiOIr3cGfIpdsv7+jFokFjKm9KJWQIVrzGh+VENdeRpseIunQVW9/9sm2tepiLzqg0yECSXFeqM+41ZEaCobaW2WEuJQVNlxJkBRgpJESMtYJ86eVUKiD2PumltsLf+8uVZrWo4sJ/KgHKBxPGPCu3NxcNGEun+IAiPEVKOXquWesyCD9H3VBXN5iXhcAnUQTCj2g6f61GSflHRFfJG3Fw65iC1SdQe2Z+Qpld3KzboUk4cKiF93WH130/euCpzSIyj68vKmO02SltyBKVwSO0a/A1J20WhpkextJwgiZlX0KkE3CXVJyhQGXZOtV+3mR41K7HH3nlU0d1ld3q3TfuLpbiVpKeqlIUSISEgQMoiZPjUjuxu79mOIkKUpDbiVDTCpa21DPXNKT3LFXLaey8TLsKKThUZyykTIyn38aPfAtLtUhgrYS04lSgpCQlISkgEKUCcklWXEAV3QTqmeZNxu0WSzEoSSmFQBpp9Z09RTW3eCkpUnNKgFJ/aRIjw+FKpV9fX1nVCY4Bp3bqkVHdN/OnNmv20BJIeV2uV2iTCuHI9xrx1ttzE64ebiz5qJr2Bfrhpw8kKPkk142uVSQeedbkISfqRQnt9ooT9SKE9vtFEBxR+sq1bco4bNodk+dZQs/WVazsAYbdofpHupkMidS5SjLmZ8PdUb0tC3u8znx+AFMMTqJOlIvEjj5VIbv27dylWF3NCoWgJkjkczmKfK2dahYbU8SvTAFICp7oJoNmK5ipRNSL+7b2JQSmUzkSQDHaKO5u88ASQMhMTWMQu01wy5+wjzyqv7nNY763Tn/AFgJ1/D1s4z4fiPhUpt9yLdfbA4c9MzSPoyaxbQa5IS4of2cOU9/AeNJLyBm3muV2hQFIu7bCkKB4g1AWbpbUkdqR7Sn3xVhKZSscetULeNSlKxxCVf4VfA18P1uGWF935lHvZMocJjsB+vI0cNY8wYWOPwNNAadpn1h5fXurt/x/WetqW2vP3X5oDVCqH5BSrIjI/OiNK1B1HtHCktpepjAmMlR+Xie2KJaP4kgzJTqRxHOvYnlamov9/lfcMSTBynsrMk7OStS1upkuLUok8JJPxrTUerVE2g6AcIGldmV6QcflidrZOMglpwrTr0bmYOZySrVPHzpvcvNvJKc23B+BWSgQJlPPSlTd9HqrwifZ3TTe76N6PwqHORB1OE9uVBeCoja3AXkqMaTBPb8jE+NLbRVhaX2j28PiKhL5wsOIUswFqCCeGL8J7DMjxpXeDakMpTxkz3cPhSN0ikdsg2lZgcasmybJWIHSSM6ruylpWuFGI4VftkMpyIzyHmZ/nUsat0dWR1Gx3dx0LsjINrmNYg/GR413e+y6e0eSjinGjQ5jrCJMZjLskmnDSMzOhHnl8R7q7spf3QSdW5bV3J0/ukHxrvPNeyL3E2wl6zb/MgYCBGUaaach3DlVlQoHT6+vlWfbqjoL+5tjoolaJnMSVDUzoToKuzB8D9fL21jIcPpyJ7KVtcgKTcWAM8hkJPMmKVCPGgYlUmu0hbKypemXgiyN3ldw2lyr8rDp8m1V4/cGndXrL0hOYdmXx//ADPDzQR8a8nPHOiYJP1IoT9SK7Pb7qE9vtFYAm6cv9K120ENoHJIHsrJkJlSRzIHtrWtBRQ0QKXURdXeGe81IuqgVVNpOzlTN0MR21NqvNlPRuLbxAkltRTiM6EjUDLKldzL5X2vEpRKlZlRMkkEZk0Z1lLqQlQ00M003ZRF2AOGIVOxeT09s3ayFMtqKs8InPiMvhXXdsNQROtZ/ssnok+PvNO5qq8DFe3zfwtADi5l2gA/yqsbv74mxc6VHWUJxAjJQ4pJ1zgZ9lS2/wC7AaH7z/hA+NZ/bMdK6hv/AORxKP7Sgn41N+QNnsO3dxJSqIkAxykTFKVwCKFYQqe3NrdDdW6YOF1biCeEloLSfNMeNO7IYrVo82/hVc9JhKRaKSYIumyDyJQB8Km93bkKSlsGcKNe0GD8K8L/AC3TOeOUl+RSDJEI6o7qVYMTAzzpRpvqjuPvrhTCh314GLp54ckcq0tfyOxVSiBI48I1/n76i2yWVFSfVOoGnbFTCAIKToPdwpgtMEg6HjXvdW5VCd/r8S+zBCiTYVIBmZrONq3BStXVOpg9xq+WCsIwnT8PZ+mqzvDdoZeUhxvElXWBGsGZy7ya9KM/Uxp88mjqTIWyuUR18iOJHbx8zTt1MiQpMRzHcfhR3be3MHFhnOD8R40Vy3SILaQdMznzGlNFliOurEKBQ5BSRBB5aHuOhmu327ocYSMRS4ATj1mdAscojMcZpWzxF1IUJB90SalX3fL605d1I9s11szVGz3GnglxJSR4gjmCMiKu+wrvAiIyJ+Q+NKuthfVUAociJ8Y1B7RTK5QEEBOQAiJ5COOfDjTwhTsaeW40WFN1+L67fj50qlWF0xmFpzHanKfIgfwioa2uZEH6+po67kpdt4zBK0nxQVD2gVYiQm+Cjb3NtdJnJWBepkgjDkkZyMQzPKruh5KwFo0IB8DBHwqs72W3T26kYc4JSP1JAjUjXTxqP3I2sVMBIElGRzGQnKSMh8u6iDkt+2LiEJTxJBjsHHzints71RUNtu5TDWUKVJEj8OU598QKd7NvkhICgZ7M5HD2UA8Fhs1GdKf1CM3/AACfbUrbLJGdMic0Vr0quYdk3va0R5kCvLC9a9OemVyNkv8AaWx5rFeYnNaYQHj7f5UPrUfKuT9TQn6k1gDjZqZeaHNY99aio1m27reK5b7DPgBWiLco2PEQvVwk1VLg51Yb5WR+NQim0zmtIJ4SKVsIRpYBE5d9NN2BN4f4/fUo3sHp1RmocMM1G7qtxdqH5cY8jFKnoFbNW2cfu093xNOppjs5X3ae74mnBXke6rLwHkpe+xxOIj8hA8zUh6NfRy886zdl1oNNvAkDESooIMDIAZxTfb7QcZS6OGvcfkoe2ta9E9vg2WxzUXVebq49gFSTtmki4UKFCmJlB9JzSfs4OLCpK2ig8A5JCZ7JAB76qHo93gdXfQ5MpbcSUfqHWOnGU1b/AEm2DZtHpV0aVFBUqJhWOAo9mYmqJuQ8pG1GOkH3hlDnInAoBYI1CkwZrmmlK4vkK8m2W5CkpI0IJ8DnQdbzolssJQAOFHU9OeWXyryc2HH6fuu7X+itMVOoPAiDTZ4DMUHLnQSOYpsboEnWu3Eo5Li1aaT/AH0/5Ro68sc2vI/XI99Q2+2z8aWV/lWEqP6VEZ+Y9tTdgqRyM5eVDbh+4d/Ya7I4PTTj/wBRNSTdoobbIWqVer8P9DTpTHRJJCuqeBz4A5eNBMISCoT2DUnM0Rcp6683NUp4I4Z/Oo2dSHVpbQCrmOWmuUePsptcrM5adn88j3GkGEoWSXPvc5BOWE5jqch76RvbpGIhuYGpPEx7tBRiuQCzWZ8ePyOY8KTvrZSlZaeOvjSVvfgZFMnOPATyyppbb+W+i21p4aYuzhw0qkRWPWrdXH60pdXVCFK/3biVfwmUqPgCT4Um3vhZn8ZHehXb2Uqrei0IP3gz/Sr5d9MYsC2xkcjVCtiiy2kUrWAzcL6oPSGMWmNUYU9cEADgdRUzZ7bbEIQ/KJylpZwjgAoEZd4yqv76Ph9KsA61stJxDEZQsflBgEKAJ8KIGaJvBZY2SQBiR1hPZ60x+mfKq5s+6B/EVDk2kx58alNhbRcubdDmOCRBiPWGoJBNNLxpKVBKiU4s8Ogn8WnbQsKJu1WgAQRPIqAI8/rOprZzxORjmCDNVWxLSTkPED4+NWFlWEyNaKYs1oqnp0cjZahzdaH96fhXm5etegvT3cD/AGcyJEqfRl3IWTXnxw51QicP1rXWkKUoJSJUTAAmjW1upxYQgEqPD451fNi7HTbJn1nSMzy7BWClYz2Xs77KgqICnlDwA5VX9pbUfKjLigNMoHuFXO4A1NVbbNunCqPWBkfXdQoLGVqypba1KUTMAYiTnNO7ZlPSJByggZ8KJY3TaWkA+tilR7BmPcKct3jSRiwkiRnBjzoNGRet3LwNMhcCFKIzOeQmQBrnAqibpmbtw/v/AMRp1Z7xpaU+UCUrUCOEdWPhTXcoy+4f0k+ZmtVIN2abY/1aO6lXND3Ujan7tPcKLcvYUqOsAmKpwYj9n2mJpxojUGOwke4GDWybo2nRWVs3oUtIB74k+2q3uI1ZXbPSIQvGmEuIdVJSoiRpAUNYNXpCQAANBkKmotMEpWdoVyhTCFL9I9uV2lymUiUpIKjAHWTqazHcbEbq3adBS6y4kCdS2qUlPaEkgg8ia1TfhGK1uMQIGAghJmQADInKsq3HcPT2wUr1XUdC7yGIYml8pToDodMqjP5MbgnZuRGIwfnTlFkB469vCnGHv+u6jRTOCkqYbYgLZOWQyowtxyFLUKKxxXBhJDAGlFu2caFJOcgil6KtURTN62BL4M4e2grpFZBCMYSBGYzgiT41262ikKIXpznj8aV3xaS2+J9VcrA4SAAde0k+NVZbwUDGZGWv1rzrlq2dN6Jpq4QsrQ2sSR/LKohBI6p1SYz5amoBb6214hqDMipP/aCXOsSUzEgyIPEpPGno1jjaF0Qy4U5FQAEczke7qz5VVWbBXET9R8qktoPLUQEkpSOyZ7fKkWUvnRSPGR8OwU3AvI7s9mpyJT25+fwNTjdgyjPCnKOAPMfEVBAXUeqkjsUOU8uU0vs+/faVK2ekTyynvBnuoDE6SpQEDCk5aRrAk+ypDd7ZKOheQoEKWpYXi6xg+qc9REHvypm1vCSINq5yyw84IzVThveMJz+zXA49UI/zfRrGGfo3uShT9svJSF5CZzTkdBAyjIE+qTVl3pQnA24dULiRyVE594FZ8reBTV706G1AkqK+kMSjDGENzhC5/FOc+FaXZXDVy0CD1VCRxB7446g1mBEHb3IEE5AZknL6+uVT1vt1iJClEaTgVHnFUjeDabFvcfZkkLUMJUCfUxZgd8Z9xFWnY6kq7hlkfYB30RmUr07bQbcYsghQV946cuQSB8ayK0sVvOYGxJ58AOZPCvRu+O51vdtY1NkrbSopwKKScpgcJMcazXbWyhYsnosKThCikkqUSrTErTwo96WiThbGmy9nIt0QjNR9ZfE93IU5cdCdSB31SXdrPrJ+8KQNcIA4x30iUtq9d1Sj2zVooVv4JDem9SpQwrBAGiVaHmY1qEZxLklRJHOjvob/AAT5fOu2LZJhI1rMUebNu2mlArQXBh0yEK4gE6inm09tl5noUMpbQVJM4pOXCYGUmoZ0EK7Jg8KkNm26ldZCAtI1SSEyByWTlxpaDYgqwwjNSYORw5wdRPtHjUluIPvHTyR8asGx9gK2iwttlbbawoyl93Bh9UjqgFSxEwYAzqJ3Rs1tO3SHBC204VDkoFQPhQbVGS2X1n1E9wpvtNX3Tn7Fe6lEXiEBGJKlCM8MSMuRIqR3dwP3jKAglBJKkuQZASpRnhGQp70OP/QZsd1lh950YUv9HgB4hHSSruOMDwrTsdI5JhMpHIZDLsFHiuZ5WtC0dLldk0UqopNRlnNRC7y2YTavBMYcPqqzAy56gViu76eiuEwkqT0jYdZVqk4xhIPETooc89a1y9dIadZErBRKSo5hszHaYOUcCO2sg2K6VKSQYet1J/jZChIUOOH3Hsq3cmhD0cjQV2uJNdq6CChQoUQAoGhVY343vRs9DeISpzFhGg6uGZP8QoMwffLd43LQLZh1slSJMBUiCknhOXiKx9Tq21nIhSSQUqy7CCCcqtKfTI2D1reR+lyD7Umq7vfvrY3aVOIadbuIyIKcK/39scddKWlwMpDpTqXUY2zp6yeKfnpFRD9yr8KpPy4xx8qqzW8qk5pQQeOevjyqKevVqUVlRkmcjEd3Kgojd5oTG3CMnEgjLrDIjPiKkmnEqEpbKhzBB1yz48KoOztrLVhbciCc1xn4njVqRs9TJxJcKDPgc+NK9DR2TQeI0bKR2/2vn50u2o8R9ae4ioP/ANXpbEOKQSNYOuvwNM7j0hoA6rJUeZOEaRy7qWmPaLk1J14/6e8ClHbsNiVLSB+o+PzrMdob+3L3VaSlvX+rlas+RjLyqKGyL17rFl9Y1KnQoJH8TkJHnTKHyL3l029vLaO9RCiXZASUCUk8OschoKaJ3nuGWHG21hsdY4o6wygpBJyg8YqvsbqPSMbtuzJ1U6DB4ZoCh7ad/ZSglKnC7mqVBtQSeBIUrJYOs/OmpAbZ3ZO2rY25bubdbjqnVKFyhzC4gKAmCQccROFWRq1ej/eMBfREyJOEkQSOBjOJFVZSbNoQpCnCZjpHujCZGSuqjrweWXCcq5sParTJP3bT7oIwFppwqIymFJWntpmrQkXTPQaNqNoTicWlI7eXdqfCsx9IFih8qNu8hTbxBxySlC+KVEDqzwnnFNL7b1662VJ2agNiIcd+7WkjMKHWxojvNQe2d77xLmMrtm1QAtu3kFwRkHlJ9fLhNJ2Dep8Ff2nuxdtqV0jS8hqRAjgRMSO6ai02atSFBPOPicqf3e3n1/jwgKxJwDrIP6HDK0jsCqT2bbuXT6W8RUpxXWUslRj8SlTqaoTBb7JJSXCYbBiTBk8hGtT27Gyw5j1ASnXtpzvGwApDLYhtsYUACJP4lkDiTOdW7dfZqW2uqUkn1iNKxik7S2I6hKihtvAdSlJKgdZxLUSD3ZVALBcUMcqJMHtPcNDkNBWioZe2jcuM2ygltn+sXwJOUCNTkaU2ruahtDpDRQ8Up6MpJAS4kyHB+o6HPgKK0zIZWVww4C3dtpcU24xbNXNo4lCmzhzIXJKwOcRkdKfbxWBYcUgupeUQhIdCAlSkRIDhSYWoAnrCNaoH2a7t19IsrRDnSSCfX/N3561Pbt7W+0rwOKU4+twlJjJIPdxJiptP9CiaJK6ukoQlRIMqKQhJBVkBmU6gZjM61ddxbfAXHtClJSnL8RzJPh76zjeLZZTdFSAltaISoky24U/ix8CeRitC3a3uYQ2GHcLD49dFwejClH8rmYz4ZVDPKXZ7PI6q9kTvhtFbTuPGrFJKUhRSCBlK4zUSZymrj6Ot6ftbSgrJaDhUNe0Qe0VU9/t23LkdIyvA4UwEFSFIWJE4V4hhInWONSnot3WcsWl4yFuuKBUUzhTAgDEdeJkDjXnSUceO2/d8FpNy1WjRVuxUPe7ystqwqWAddDp4DspTaSYaWVGThPdpyrzpvdeOC5UkKIwgDU9/xpOnxS6i23VCOomyWb6lIIJ6zSiZ44VnCsdoxZ/xVQdusm3uw6kQFEmOB4LHcoGfGhQrt6d+9L6o5Wb/ALPcCm0KAiUpMcsqc0KFeivBgUKFCiAFRW8O71teICLloOhMlOZSQSIOFSSCCe+hQrBPNu/G6z1q644m1fatccNqdgkAjJKilauIMEnPKobZexbm4/qGXHB+YCE/2jAoUKz0FInEejq+IlQaR+9z/KDTO+3Nu2yBDbk8W3BA7yvDFChU3NjqCoeWO4t6v8Vuj9z6fciTVgY9Fb64Nxe94bClf3lEe6u0K4snUTXg6oYI8kix6MLBr+udcV+5xLfuFTmztz9mI9RhpZ5rUpzyxkjyoUKFzlG3JjKEU/BGeki4Xa27QtUpZC1kKW2kBSYAKQIEAHPyFZk7tV5RxLXjPNRVnlGefKhQq+D8Fkcy91CCtqOjikDjAieyfo0kray8U5QYyPWgDkTpXKFdSWiLVEncuBTeIIQsgSAsTlxjrTrUSjbTyfUX0Y5NpSn3Cu0KKQgi9tF1yQtxa54FRg+GlJBC1ZAaVyhQYUh7b7EdX+E1f9y93hbJU4v11CP2pzJoUKSLdhlFKIy2ZeuvKuUstIUCYCnMiB2Zc6G0bldjbfZ0KK33lcOEwISPZ40KFUELps3BsixabVJeezcw64iM/Kan9hX7biMKl4zyVqBQoVCTdjVqzt/u+hYOGP2nMVXrTdhu3fD6WwlxMxE4ZIyMdmtChTrYUL7vbFKrhIdIUCoqUTxAzgz21YN6txmnfv7dDablOgUJbdHFDiNIKZExIyoUKdRSGfkqWz1tSTatkKan7Rs1/Mpg9Y2pVOHTIA4TlpV72U41cNJcZPVIyiUlJGRChwIPDsrlCuHqMcW3ZeL0KX9soNqONURoYPwmsO322EtVyVIGRSPOSPhQoU/SxUU6EyOz/9k="/>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3352801"/>
            <a:ext cx="6877050" cy="1885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4495800" y="3733800"/>
            <a:ext cx="2514600" cy="914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bwMode="auto">
          <a:xfrm>
            <a:off x="1676402" y="5410201"/>
            <a:ext cx="6186155" cy="64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8600" indent="-228600" algn="l" rtl="0" fontAlgn="base">
              <a:spcBef>
                <a:spcPct val="25000"/>
              </a:spcBef>
              <a:spcAft>
                <a:spcPct val="0"/>
              </a:spcAft>
              <a:buClr>
                <a:srgbClr val="69BE28"/>
              </a:buClr>
              <a:buFont typeface="Wingdings" pitchFamily="2" charset="2"/>
              <a:buChar char="§"/>
              <a:defRPr sz="2400">
                <a:solidFill>
                  <a:srgbClr val="000000"/>
                </a:solidFill>
                <a:latin typeface="+mn-lt"/>
                <a:ea typeface="+mn-ea"/>
                <a:cs typeface="+mn-cs"/>
              </a:defRPr>
            </a:lvl1pPr>
            <a:lvl2pPr marL="461963" indent="-231775" algn="l" rtl="0" fontAlgn="base">
              <a:spcBef>
                <a:spcPct val="0"/>
              </a:spcBef>
              <a:spcAft>
                <a:spcPct val="0"/>
              </a:spcAft>
              <a:buClr>
                <a:srgbClr val="B2B2B2"/>
              </a:buClr>
              <a:buChar char="•"/>
              <a:defRPr sz="2400">
                <a:solidFill>
                  <a:schemeClr val="tx1"/>
                </a:solidFill>
                <a:latin typeface="+mn-lt"/>
                <a:cs typeface="+mn-cs"/>
              </a:defRPr>
            </a:lvl2pPr>
            <a:lvl3pPr marL="749300" indent="-173038" algn="l" rtl="0" fontAlgn="base">
              <a:spcBef>
                <a:spcPct val="0"/>
              </a:spcBef>
              <a:spcAft>
                <a:spcPct val="0"/>
              </a:spcAft>
              <a:buClr>
                <a:schemeClr val="tx1"/>
              </a:buClr>
              <a:buFont typeface="Arial" charset="0"/>
              <a:buChar char="–"/>
              <a:defRPr sz="2000">
                <a:solidFill>
                  <a:schemeClr val="tx1"/>
                </a:solidFill>
                <a:latin typeface="+mn-lt"/>
                <a:cs typeface="+mn-cs"/>
              </a:defRPr>
            </a:lvl3pPr>
            <a:lvl4pPr marL="1042988" indent="-179388" algn="l" rtl="0" fontAlgn="base">
              <a:spcBef>
                <a:spcPct val="0"/>
              </a:spcBef>
              <a:spcAft>
                <a:spcPct val="0"/>
              </a:spcAft>
              <a:buClr>
                <a:schemeClr val="tx1"/>
              </a:buClr>
              <a:buFont typeface="Arial Unicode MS" pitchFamily="34" charset="-128"/>
              <a:buChar char="–"/>
              <a:defRPr sz="1600">
                <a:solidFill>
                  <a:srgbClr val="000000"/>
                </a:solidFill>
                <a:latin typeface="+mn-lt"/>
                <a:cs typeface="+mn-cs"/>
              </a:defRPr>
            </a:lvl4pPr>
            <a:lvl5pPr marL="1282700" indent="-125413" algn="l" rtl="0" fontAlgn="base">
              <a:spcBef>
                <a:spcPct val="0"/>
              </a:spcBef>
              <a:spcAft>
                <a:spcPct val="0"/>
              </a:spcAft>
              <a:buClr>
                <a:schemeClr val="tx1"/>
              </a:buClr>
              <a:buChar char="•"/>
              <a:defRPr sz="1600">
                <a:solidFill>
                  <a:srgbClr val="000000"/>
                </a:solidFill>
                <a:latin typeface="+mn-lt"/>
                <a:cs typeface="+mn-cs"/>
              </a:defRPr>
            </a:lvl5pPr>
            <a:lvl6pPr marL="1739900" indent="-125413" algn="l" rtl="0" fontAlgn="base">
              <a:spcBef>
                <a:spcPct val="0"/>
              </a:spcBef>
              <a:spcAft>
                <a:spcPct val="0"/>
              </a:spcAft>
              <a:buClr>
                <a:schemeClr val="tx1"/>
              </a:buClr>
              <a:buChar char="•"/>
              <a:defRPr sz="1600">
                <a:solidFill>
                  <a:srgbClr val="000000"/>
                </a:solidFill>
                <a:latin typeface="+mn-lt"/>
                <a:cs typeface="+mn-cs"/>
              </a:defRPr>
            </a:lvl6pPr>
            <a:lvl7pPr marL="2197100" indent="-125413" algn="l" rtl="0" fontAlgn="base">
              <a:spcBef>
                <a:spcPct val="0"/>
              </a:spcBef>
              <a:spcAft>
                <a:spcPct val="0"/>
              </a:spcAft>
              <a:buClr>
                <a:schemeClr val="tx1"/>
              </a:buClr>
              <a:buChar char="•"/>
              <a:defRPr sz="1600">
                <a:solidFill>
                  <a:srgbClr val="000000"/>
                </a:solidFill>
                <a:latin typeface="+mn-lt"/>
                <a:cs typeface="+mn-cs"/>
              </a:defRPr>
            </a:lvl7pPr>
            <a:lvl8pPr marL="2654300" indent="-125413" algn="l" rtl="0" fontAlgn="base">
              <a:spcBef>
                <a:spcPct val="0"/>
              </a:spcBef>
              <a:spcAft>
                <a:spcPct val="0"/>
              </a:spcAft>
              <a:buClr>
                <a:schemeClr val="tx1"/>
              </a:buClr>
              <a:buChar char="•"/>
              <a:defRPr sz="1600">
                <a:solidFill>
                  <a:srgbClr val="000000"/>
                </a:solidFill>
                <a:latin typeface="+mn-lt"/>
                <a:cs typeface="+mn-cs"/>
              </a:defRPr>
            </a:lvl8pPr>
            <a:lvl9pPr marL="3111500" indent="-125413" algn="l" rtl="0" fontAlgn="base">
              <a:spcBef>
                <a:spcPct val="0"/>
              </a:spcBef>
              <a:spcAft>
                <a:spcPct val="0"/>
              </a:spcAft>
              <a:buClr>
                <a:schemeClr val="tx1"/>
              </a:buClr>
              <a:buChar char="•"/>
              <a:defRPr sz="1600">
                <a:solidFill>
                  <a:srgbClr val="000000"/>
                </a:solidFill>
                <a:latin typeface="+mn-lt"/>
                <a:cs typeface="+mn-cs"/>
              </a:defRPr>
            </a:lvl9pPr>
          </a:lstStyle>
          <a:p>
            <a:pPr marL="0" indent="0" algn="ctr">
              <a:buFont typeface="Wingdings" pitchFamily="2" charset="2"/>
              <a:buNone/>
            </a:pPr>
            <a:r>
              <a:rPr lang="en-US" sz="2800" kern="0" dirty="0" smtClean="0">
                <a:latin typeface="Arnhem Pro Bln" pitchFamily="50" charset="0"/>
              </a:rPr>
              <a:t>“Get a second… and third opinion.”</a:t>
            </a:r>
          </a:p>
        </p:txBody>
      </p:sp>
    </p:spTree>
    <p:extLst>
      <p:ext uri="{BB962C8B-B14F-4D97-AF65-F5344CB8AC3E}">
        <p14:creationId xmlns:p14="http://schemas.microsoft.com/office/powerpoint/2010/main" val="377325378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Direct Capitalization</a:t>
            </a:r>
            <a:endParaRPr lang="en-US" dirty="0">
              <a:latin typeface="Futura Bk BT" panose="020B0502020204020303" pitchFamily="34" charset="0"/>
            </a:endParaRPr>
          </a:p>
        </p:txBody>
      </p:sp>
      <p:sp>
        <p:nvSpPr>
          <p:cNvPr id="3" name="Content Placeholder 2"/>
          <p:cNvSpPr>
            <a:spLocks noGrp="1"/>
          </p:cNvSpPr>
          <p:nvPr>
            <p:ph idx="1"/>
          </p:nvPr>
        </p:nvSpPr>
        <p:spPr>
          <a:xfrm>
            <a:off x="1022350" y="1016000"/>
            <a:ext cx="4845050" cy="4851400"/>
          </a:xfrm>
        </p:spPr>
        <p:txBody>
          <a:bodyPr/>
          <a:lstStyle/>
          <a:p>
            <a:pPr marL="0" indent="0">
              <a:buNone/>
            </a:pPr>
            <a:endParaRPr lang="en-US" dirty="0"/>
          </a:p>
          <a:p>
            <a:r>
              <a:rPr lang="en-US" dirty="0" smtClean="0">
                <a:latin typeface="Futura Hv BT" panose="020B0702020204020204" pitchFamily="34" charset="0"/>
              </a:rPr>
              <a:t>Comparables</a:t>
            </a:r>
          </a:p>
          <a:p>
            <a:r>
              <a:rPr lang="en-US" dirty="0" smtClean="0">
                <a:latin typeface="Futura Hv BT" panose="020B0702020204020204" pitchFamily="34" charset="0"/>
              </a:rPr>
              <a:t>Published Surveys</a:t>
            </a:r>
            <a:endParaRPr lang="en-US" dirty="0">
              <a:latin typeface="Futura Hv BT" panose="020B0702020204020204" pitchFamily="34" charset="0"/>
            </a:endParaRPr>
          </a:p>
          <a:p>
            <a:r>
              <a:rPr lang="en-US" dirty="0" smtClean="0">
                <a:latin typeface="Futura Hv BT" panose="020B0702020204020204" pitchFamily="34" charset="0"/>
              </a:rPr>
              <a:t>Market Participant Interviews</a:t>
            </a:r>
            <a:endParaRPr lang="en-US" dirty="0">
              <a:latin typeface="Futura Hv BT" panose="020B0702020204020204" pitchFamily="34" charset="0"/>
            </a:endParaRPr>
          </a:p>
          <a:p>
            <a:r>
              <a:rPr lang="en-US" u="sng" dirty="0" smtClean="0">
                <a:latin typeface="Futura Hv BT" panose="020B0702020204020204" pitchFamily="34" charset="0"/>
              </a:rPr>
              <a:t>Band of Investment</a:t>
            </a: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Methods of Estimating Cap Rate:</a:t>
            </a:r>
          </a:p>
        </p:txBody>
      </p:sp>
      <p:sp>
        <p:nvSpPr>
          <p:cNvPr id="7" name="Content Placeholder 2"/>
          <p:cNvSpPr txBox="1">
            <a:spLocks/>
          </p:cNvSpPr>
          <p:nvPr/>
        </p:nvSpPr>
        <p:spPr bwMode="auto">
          <a:xfrm>
            <a:off x="685800" y="4114801"/>
            <a:ext cx="8382000" cy="1943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8600" indent="-228600" algn="l" rtl="0" fontAlgn="base">
              <a:spcBef>
                <a:spcPct val="25000"/>
              </a:spcBef>
              <a:spcAft>
                <a:spcPct val="0"/>
              </a:spcAft>
              <a:buClr>
                <a:srgbClr val="69BE28"/>
              </a:buClr>
              <a:buFont typeface="Wingdings" pitchFamily="2" charset="2"/>
              <a:buChar char="§"/>
              <a:defRPr sz="2400">
                <a:solidFill>
                  <a:srgbClr val="000000"/>
                </a:solidFill>
                <a:latin typeface="+mn-lt"/>
                <a:ea typeface="+mn-ea"/>
                <a:cs typeface="+mn-cs"/>
              </a:defRPr>
            </a:lvl1pPr>
            <a:lvl2pPr marL="461963" indent="-231775" algn="l" rtl="0" fontAlgn="base">
              <a:spcBef>
                <a:spcPct val="0"/>
              </a:spcBef>
              <a:spcAft>
                <a:spcPct val="0"/>
              </a:spcAft>
              <a:buClr>
                <a:srgbClr val="B2B2B2"/>
              </a:buClr>
              <a:buChar char="•"/>
              <a:defRPr sz="2400">
                <a:solidFill>
                  <a:schemeClr val="tx1"/>
                </a:solidFill>
                <a:latin typeface="+mn-lt"/>
                <a:cs typeface="+mn-cs"/>
              </a:defRPr>
            </a:lvl2pPr>
            <a:lvl3pPr marL="749300" indent="-173038" algn="l" rtl="0" fontAlgn="base">
              <a:spcBef>
                <a:spcPct val="0"/>
              </a:spcBef>
              <a:spcAft>
                <a:spcPct val="0"/>
              </a:spcAft>
              <a:buClr>
                <a:schemeClr val="tx1"/>
              </a:buClr>
              <a:buFont typeface="Arial" charset="0"/>
              <a:buChar char="–"/>
              <a:defRPr sz="2000">
                <a:solidFill>
                  <a:schemeClr val="tx1"/>
                </a:solidFill>
                <a:latin typeface="+mn-lt"/>
                <a:cs typeface="+mn-cs"/>
              </a:defRPr>
            </a:lvl3pPr>
            <a:lvl4pPr marL="1042988" indent="-179388" algn="l" rtl="0" fontAlgn="base">
              <a:spcBef>
                <a:spcPct val="0"/>
              </a:spcBef>
              <a:spcAft>
                <a:spcPct val="0"/>
              </a:spcAft>
              <a:buClr>
                <a:schemeClr val="tx1"/>
              </a:buClr>
              <a:buFont typeface="Arial Unicode MS" pitchFamily="34" charset="-128"/>
              <a:buChar char="–"/>
              <a:defRPr sz="1600">
                <a:solidFill>
                  <a:srgbClr val="000000"/>
                </a:solidFill>
                <a:latin typeface="+mn-lt"/>
                <a:cs typeface="+mn-cs"/>
              </a:defRPr>
            </a:lvl4pPr>
            <a:lvl5pPr marL="1282700" indent="-125413" algn="l" rtl="0" fontAlgn="base">
              <a:spcBef>
                <a:spcPct val="0"/>
              </a:spcBef>
              <a:spcAft>
                <a:spcPct val="0"/>
              </a:spcAft>
              <a:buClr>
                <a:schemeClr val="tx1"/>
              </a:buClr>
              <a:buChar char="•"/>
              <a:defRPr sz="1600">
                <a:solidFill>
                  <a:srgbClr val="000000"/>
                </a:solidFill>
                <a:latin typeface="+mn-lt"/>
                <a:cs typeface="+mn-cs"/>
              </a:defRPr>
            </a:lvl5pPr>
            <a:lvl6pPr marL="1739900" indent="-125413" algn="l" rtl="0" fontAlgn="base">
              <a:spcBef>
                <a:spcPct val="0"/>
              </a:spcBef>
              <a:spcAft>
                <a:spcPct val="0"/>
              </a:spcAft>
              <a:buClr>
                <a:schemeClr val="tx1"/>
              </a:buClr>
              <a:buChar char="•"/>
              <a:defRPr sz="1600">
                <a:solidFill>
                  <a:srgbClr val="000000"/>
                </a:solidFill>
                <a:latin typeface="+mn-lt"/>
                <a:cs typeface="+mn-cs"/>
              </a:defRPr>
            </a:lvl6pPr>
            <a:lvl7pPr marL="2197100" indent="-125413" algn="l" rtl="0" fontAlgn="base">
              <a:spcBef>
                <a:spcPct val="0"/>
              </a:spcBef>
              <a:spcAft>
                <a:spcPct val="0"/>
              </a:spcAft>
              <a:buClr>
                <a:schemeClr val="tx1"/>
              </a:buClr>
              <a:buChar char="•"/>
              <a:defRPr sz="1600">
                <a:solidFill>
                  <a:srgbClr val="000000"/>
                </a:solidFill>
                <a:latin typeface="+mn-lt"/>
                <a:cs typeface="+mn-cs"/>
              </a:defRPr>
            </a:lvl7pPr>
            <a:lvl8pPr marL="2654300" indent="-125413" algn="l" rtl="0" fontAlgn="base">
              <a:spcBef>
                <a:spcPct val="0"/>
              </a:spcBef>
              <a:spcAft>
                <a:spcPct val="0"/>
              </a:spcAft>
              <a:buClr>
                <a:schemeClr val="tx1"/>
              </a:buClr>
              <a:buChar char="•"/>
              <a:defRPr sz="1600">
                <a:solidFill>
                  <a:srgbClr val="000000"/>
                </a:solidFill>
                <a:latin typeface="+mn-lt"/>
                <a:cs typeface="+mn-cs"/>
              </a:defRPr>
            </a:lvl8pPr>
            <a:lvl9pPr marL="3111500" indent="-125413" algn="l" rtl="0" fontAlgn="base">
              <a:spcBef>
                <a:spcPct val="0"/>
              </a:spcBef>
              <a:spcAft>
                <a:spcPct val="0"/>
              </a:spcAft>
              <a:buClr>
                <a:schemeClr val="tx1"/>
              </a:buClr>
              <a:buChar char="•"/>
              <a:defRPr sz="1600">
                <a:solidFill>
                  <a:srgbClr val="000000"/>
                </a:solidFill>
                <a:latin typeface="+mn-lt"/>
                <a:cs typeface="+mn-cs"/>
              </a:defRPr>
            </a:lvl9pPr>
          </a:lstStyle>
          <a:p>
            <a:pPr marL="0" indent="0" algn="ctr">
              <a:buFont typeface="Wingdings" pitchFamily="2" charset="2"/>
              <a:buNone/>
            </a:pPr>
            <a:r>
              <a:rPr lang="en-US" sz="2800" kern="0" dirty="0" smtClean="0">
                <a:latin typeface="Arnhem Pro Bln" pitchFamily="50" charset="0"/>
              </a:rPr>
              <a:t>What are the </a:t>
            </a:r>
            <a:r>
              <a:rPr lang="en-US" sz="2800" u="sng" kern="0" dirty="0" smtClean="0">
                <a:latin typeface="Arnhem Pro Bln" pitchFamily="50" charset="0"/>
              </a:rPr>
              <a:t>sources</a:t>
            </a:r>
            <a:r>
              <a:rPr lang="en-US" sz="2800" kern="0" dirty="0" smtClean="0">
                <a:latin typeface="Arnhem Pro Bln" pitchFamily="50" charset="0"/>
              </a:rPr>
              <a:t> of your rates?</a:t>
            </a:r>
          </a:p>
          <a:p>
            <a:pPr marL="0" indent="0" algn="ctr">
              <a:buFont typeface="Wingdings" pitchFamily="2" charset="2"/>
              <a:buNone/>
            </a:pPr>
            <a:endParaRPr lang="en-US" sz="2800" kern="0" dirty="0">
              <a:latin typeface="Arnhem Pro Bln" pitchFamily="50" charset="0"/>
            </a:endParaRPr>
          </a:p>
          <a:p>
            <a:pPr marL="0" indent="0" algn="ctr">
              <a:buFont typeface="Wingdings" pitchFamily="2" charset="2"/>
              <a:buNone/>
            </a:pPr>
            <a:r>
              <a:rPr lang="en-US" sz="2800" kern="0" dirty="0" smtClean="0">
                <a:latin typeface="Arnhem Pro Bln" pitchFamily="50" charset="0"/>
              </a:rPr>
              <a:t>Remember: </a:t>
            </a:r>
            <a:r>
              <a:rPr lang="en-US" sz="2800" u="sng" kern="0" dirty="0" smtClean="0">
                <a:latin typeface="Arnhem Pro Bln" pitchFamily="50" charset="0"/>
              </a:rPr>
              <a:t>EDR &gt; OAR and Mortgage Rate</a:t>
            </a:r>
          </a:p>
          <a:p>
            <a:pPr marL="0" indent="0" algn="ctr">
              <a:buFont typeface="Wingdings" pitchFamily="2" charset="2"/>
              <a:buNone/>
            </a:pPr>
            <a:endParaRPr lang="en-US" sz="2800" kern="0" dirty="0" smtClean="0">
              <a:latin typeface="Arnhem Pro Bln" pitchFamily="50" charset="0"/>
            </a:endParaRPr>
          </a:p>
        </p:txBody>
      </p:sp>
    </p:spTree>
    <p:extLst>
      <p:ext uri="{BB962C8B-B14F-4D97-AF65-F5344CB8AC3E}">
        <p14:creationId xmlns:p14="http://schemas.microsoft.com/office/powerpoint/2010/main" val="124218446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History of the Office Building</a:t>
            </a:r>
            <a:endParaRPr lang="en-US" dirty="0">
              <a:latin typeface="Futura Bk BT" panose="020B0502020204020303" pitchFamily="34" charset="0"/>
            </a:endParaRPr>
          </a:p>
        </p:txBody>
      </p:sp>
      <p:sp>
        <p:nvSpPr>
          <p:cNvPr id="3" name="Content Placeholder 2"/>
          <p:cNvSpPr>
            <a:spLocks noGrp="1"/>
          </p:cNvSpPr>
          <p:nvPr>
            <p:ph idx="1"/>
          </p:nvPr>
        </p:nvSpPr>
        <p:spPr>
          <a:xfrm>
            <a:off x="1219200" y="838200"/>
            <a:ext cx="7772400" cy="3352800"/>
          </a:xfrm>
        </p:spPr>
        <p:txBody>
          <a:bodyPr/>
          <a:lstStyle/>
          <a:p>
            <a:pPr marL="0" indent="0">
              <a:lnSpc>
                <a:spcPct val="110000"/>
              </a:lnSpc>
              <a:spcBef>
                <a:spcPts val="1500"/>
              </a:spcBef>
              <a:spcAft>
                <a:spcPts val="0"/>
              </a:spcAft>
              <a:buNone/>
            </a:pPr>
            <a:r>
              <a:rPr lang="en-US" altLang="zh-TW" dirty="0" smtClean="0">
                <a:latin typeface="Futura Hv BT" panose="020B0702020204020204" pitchFamily="34" charset="0"/>
              </a:rPr>
              <a:t>Emergence of the modern office:</a:t>
            </a:r>
          </a:p>
          <a:p>
            <a:pPr lvl="0" eaLnBrk="0" hangingPunct="0">
              <a:lnSpc>
                <a:spcPct val="110000"/>
              </a:lnSpc>
              <a:spcBef>
                <a:spcPts val="600"/>
              </a:spcBef>
              <a:spcAft>
                <a:spcPts val="600"/>
              </a:spcAft>
            </a:pPr>
            <a:r>
              <a:rPr lang="en-US" dirty="0" smtClean="0">
                <a:latin typeface="Futura Bk BT" panose="020B0502020204020303" pitchFamily="34" charset="0"/>
              </a:rPr>
              <a:t>Modern Capitalism</a:t>
            </a:r>
            <a:endParaRPr lang="en-US" dirty="0">
              <a:latin typeface="Futura Bk BT" panose="020B0502020204020303" pitchFamily="34" charset="0"/>
            </a:endParaRPr>
          </a:p>
          <a:p>
            <a:pPr lvl="0" eaLnBrk="0" hangingPunct="0">
              <a:lnSpc>
                <a:spcPct val="110000"/>
              </a:lnSpc>
              <a:spcBef>
                <a:spcPts val="600"/>
              </a:spcBef>
              <a:spcAft>
                <a:spcPts val="600"/>
              </a:spcAft>
            </a:pPr>
            <a:r>
              <a:rPr lang="en-US" dirty="0" smtClean="0">
                <a:latin typeface="Futura Bk BT" panose="020B0502020204020303" pitchFamily="34" charset="0"/>
              </a:rPr>
              <a:t>Technology</a:t>
            </a:r>
            <a:endParaRPr lang="en-US" dirty="0">
              <a:latin typeface="Futura Bk BT" panose="020B0502020204020303" pitchFamily="34" charset="0"/>
            </a:endParaRPr>
          </a:p>
          <a:p>
            <a:pPr lvl="0" eaLnBrk="0" hangingPunct="0">
              <a:lnSpc>
                <a:spcPct val="110000"/>
              </a:lnSpc>
              <a:spcBef>
                <a:spcPts val="600"/>
              </a:spcBef>
              <a:spcAft>
                <a:spcPts val="600"/>
              </a:spcAft>
            </a:pPr>
            <a:r>
              <a:rPr lang="en-US" dirty="0" smtClean="0">
                <a:latin typeface="Futura Bk BT" panose="020B0502020204020303" pitchFamily="34" charset="0"/>
              </a:rPr>
              <a:t>Engineering (The flush toilet, the elevator, and skeletal construction)</a:t>
            </a:r>
          </a:p>
          <a:p>
            <a:pPr lvl="0" eaLnBrk="0" hangingPunct="0">
              <a:lnSpc>
                <a:spcPct val="110000"/>
              </a:lnSpc>
              <a:spcBef>
                <a:spcPts val="600"/>
              </a:spcBef>
              <a:spcAft>
                <a:spcPts val="600"/>
              </a:spcAft>
            </a:pPr>
            <a:r>
              <a:rPr lang="en-US" dirty="0" smtClean="0">
                <a:latin typeface="Futura Bk BT" panose="020B0502020204020303" pitchFamily="34" charset="0"/>
              </a:rPr>
              <a:t>Architecture</a:t>
            </a:r>
            <a:endParaRPr lang="en-US" dirty="0">
              <a:latin typeface="Futura Bk BT" panose="020B0502020204020303" pitchFamily="34" charset="0"/>
            </a:endParaRPr>
          </a:p>
        </p:txBody>
      </p:sp>
      <p:pic>
        <p:nvPicPr>
          <p:cNvPr id="21506" name="Picture 2" descr="https://johndcramer.files.wordpress.com/2012/08/auditorium-building-chicago_credit-historic-american-building-surv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114801"/>
            <a:ext cx="2819400" cy="22687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508" name="Picture 4" descr="https://johndcramer.files.wordpress.com/2012/07/marquette-building-chicago_credit-macarthur-found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308643"/>
            <a:ext cx="2133600" cy="30748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516" name="Picture 12" descr="http://realitypod.com/wp-content/uploads/2011/08/Chrysler-Buil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339635"/>
            <a:ext cx="2278181" cy="30439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556420"/>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Direct Capitalization</a:t>
            </a:r>
            <a:endParaRPr lang="en-US" dirty="0">
              <a:latin typeface="Futura Bk BT" panose="020B0502020204020303" pitchFamily="34" charset="0"/>
            </a:endParaRPr>
          </a:p>
        </p:txBody>
      </p:sp>
      <p:sp>
        <p:nvSpPr>
          <p:cNvPr id="3" name="Content Placeholder 2"/>
          <p:cNvSpPr>
            <a:spLocks noGrp="1"/>
          </p:cNvSpPr>
          <p:nvPr>
            <p:ph idx="1"/>
          </p:nvPr>
        </p:nvSpPr>
        <p:spPr>
          <a:xfrm>
            <a:off x="1022350" y="1016000"/>
            <a:ext cx="4845050" cy="4851400"/>
          </a:xfrm>
        </p:spPr>
        <p:txBody>
          <a:bodyPr/>
          <a:lstStyle/>
          <a:p>
            <a:pPr marL="0" indent="0">
              <a:buNone/>
            </a:pPr>
            <a:endParaRPr lang="en-US" dirty="0"/>
          </a:p>
          <a:p>
            <a:r>
              <a:rPr lang="en-US" dirty="0" smtClean="0">
                <a:latin typeface="Futura Hv BT" panose="020B0702020204020204" pitchFamily="34" charset="0"/>
              </a:rPr>
              <a:t>Comparables</a:t>
            </a:r>
          </a:p>
          <a:p>
            <a:r>
              <a:rPr lang="en-US" dirty="0" smtClean="0">
                <a:latin typeface="Futura Hv BT" panose="020B0702020204020204" pitchFamily="34" charset="0"/>
              </a:rPr>
              <a:t>Published Surveys</a:t>
            </a:r>
            <a:endParaRPr lang="en-US" dirty="0">
              <a:latin typeface="Futura Hv BT" panose="020B0702020204020204" pitchFamily="34" charset="0"/>
            </a:endParaRPr>
          </a:p>
          <a:p>
            <a:r>
              <a:rPr lang="en-US" dirty="0" smtClean="0">
                <a:latin typeface="Futura Hv BT" panose="020B0702020204020204" pitchFamily="34" charset="0"/>
              </a:rPr>
              <a:t>Market Participant Interviews</a:t>
            </a:r>
            <a:endParaRPr lang="en-US" dirty="0">
              <a:latin typeface="Futura Hv BT" panose="020B0702020204020204" pitchFamily="34" charset="0"/>
            </a:endParaRPr>
          </a:p>
          <a:p>
            <a:r>
              <a:rPr lang="en-US" u="sng" dirty="0" smtClean="0">
                <a:latin typeface="Futura Hv BT" panose="020B0702020204020204" pitchFamily="34" charset="0"/>
              </a:rPr>
              <a:t>Band of Investment</a:t>
            </a: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Methods of Estimating Cap Rate:</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031" y="3448174"/>
            <a:ext cx="6129338" cy="3023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029200" y="3810001"/>
            <a:ext cx="838200" cy="11498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92636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5" y="2232395"/>
            <a:ext cx="554355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latin typeface="Futura Bk BT" panose="020B0502020204020303" pitchFamily="34" charset="0"/>
              </a:rPr>
              <a:t>Direct Capitalization</a:t>
            </a:r>
            <a:endParaRPr lang="en-US" dirty="0">
              <a:latin typeface="Futura Bk BT" panose="020B0502020204020303" pitchFamily="34" charset="0"/>
            </a:endParaRPr>
          </a:p>
        </p:txBody>
      </p:sp>
      <p:sp>
        <p:nvSpPr>
          <p:cNvPr id="3" name="Content Placeholder 2"/>
          <p:cNvSpPr>
            <a:spLocks noGrp="1"/>
          </p:cNvSpPr>
          <p:nvPr>
            <p:ph idx="1"/>
          </p:nvPr>
        </p:nvSpPr>
        <p:spPr>
          <a:xfrm>
            <a:off x="1022350" y="1016000"/>
            <a:ext cx="4845050" cy="1117600"/>
          </a:xfrm>
        </p:spPr>
        <p:txBody>
          <a:bodyPr/>
          <a:lstStyle/>
          <a:p>
            <a:pPr marL="0" indent="0">
              <a:buNone/>
            </a:pPr>
            <a:endParaRPr lang="en-US" dirty="0"/>
          </a:p>
          <a:p>
            <a:r>
              <a:rPr lang="en-US" u="sng" dirty="0" smtClean="0">
                <a:latin typeface="Futura Hv BT" panose="020B0702020204020204" pitchFamily="34" charset="0"/>
              </a:rPr>
              <a:t>Reconciliation</a:t>
            </a: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Methods of Estimating Cap Rate:</a:t>
            </a:r>
          </a:p>
        </p:txBody>
      </p:sp>
      <p:sp>
        <p:nvSpPr>
          <p:cNvPr id="6" name="Rectangle 5"/>
          <p:cNvSpPr/>
          <p:nvPr/>
        </p:nvSpPr>
        <p:spPr>
          <a:xfrm>
            <a:off x="6172200" y="2895600"/>
            <a:ext cx="1219200" cy="1371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bwMode="auto">
          <a:xfrm>
            <a:off x="1295400" y="4800600"/>
            <a:ext cx="7391400" cy="167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8600" indent="-228600" algn="l" rtl="0" fontAlgn="base">
              <a:spcBef>
                <a:spcPct val="25000"/>
              </a:spcBef>
              <a:spcAft>
                <a:spcPct val="0"/>
              </a:spcAft>
              <a:buClr>
                <a:srgbClr val="69BE28"/>
              </a:buClr>
              <a:buFont typeface="Wingdings" pitchFamily="2" charset="2"/>
              <a:buChar char="§"/>
              <a:defRPr sz="2400">
                <a:solidFill>
                  <a:srgbClr val="000000"/>
                </a:solidFill>
                <a:latin typeface="+mn-lt"/>
                <a:ea typeface="+mn-ea"/>
                <a:cs typeface="+mn-cs"/>
              </a:defRPr>
            </a:lvl1pPr>
            <a:lvl2pPr marL="461963" indent="-231775" algn="l" rtl="0" fontAlgn="base">
              <a:spcBef>
                <a:spcPct val="0"/>
              </a:spcBef>
              <a:spcAft>
                <a:spcPct val="0"/>
              </a:spcAft>
              <a:buClr>
                <a:srgbClr val="B2B2B2"/>
              </a:buClr>
              <a:buChar char="•"/>
              <a:defRPr sz="2400">
                <a:solidFill>
                  <a:schemeClr val="tx1"/>
                </a:solidFill>
                <a:latin typeface="+mn-lt"/>
                <a:cs typeface="+mn-cs"/>
              </a:defRPr>
            </a:lvl2pPr>
            <a:lvl3pPr marL="749300" indent="-173038" algn="l" rtl="0" fontAlgn="base">
              <a:spcBef>
                <a:spcPct val="0"/>
              </a:spcBef>
              <a:spcAft>
                <a:spcPct val="0"/>
              </a:spcAft>
              <a:buClr>
                <a:schemeClr val="tx1"/>
              </a:buClr>
              <a:buFont typeface="Arial" charset="0"/>
              <a:buChar char="–"/>
              <a:defRPr sz="2000">
                <a:solidFill>
                  <a:schemeClr val="tx1"/>
                </a:solidFill>
                <a:latin typeface="+mn-lt"/>
                <a:cs typeface="+mn-cs"/>
              </a:defRPr>
            </a:lvl3pPr>
            <a:lvl4pPr marL="1042988" indent="-179388" algn="l" rtl="0" fontAlgn="base">
              <a:spcBef>
                <a:spcPct val="0"/>
              </a:spcBef>
              <a:spcAft>
                <a:spcPct val="0"/>
              </a:spcAft>
              <a:buClr>
                <a:schemeClr val="tx1"/>
              </a:buClr>
              <a:buFont typeface="Arial Unicode MS" pitchFamily="34" charset="-128"/>
              <a:buChar char="–"/>
              <a:defRPr sz="1600">
                <a:solidFill>
                  <a:srgbClr val="000000"/>
                </a:solidFill>
                <a:latin typeface="+mn-lt"/>
                <a:cs typeface="+mn-cs"/>
              </a:defRPr>
            </a:lvl4pPr>
            <a:lvl5pPr marL="1282700" indent="-125413" algn="l" rtl="0" fontAlgn="base">
              <a:spcBef>
                <a:spcPct val="0"/>
              </a:spcBef>
              <a:spcAft>
                <a:spcPct val="0"/>
              </a:spcAft>
              <a:buClr>
                <a:schemeClr val="tx1"/>
              </a:buClr>
              <a:buChar char="•"/>
              <a:defRPr sz="1600">
                <a:solidFill>
                  <a:srgbClr val="000000"/>
                </a:solidFill>
                <a:latin typeface="+mn-lt"/>
                <a:cs typeface="+mn-cs"/>
              </a:defRPr>
            </a:lvl5pPr>
            <a:lvl6pPr marL="1739900" indent="-125413" algn="l" rtl="0" fontAlgn="base">
              <a:spcBef>
                <a:spcPct val="0"/>
              </a:spcBef>
              <a:spcAft>
                <a:spcPct val="0"/>
              </a:spcAft>
              <a:buClr>
                <a:schemeClr val="tx1"/>
              </a:buClr>
              <a:buChar char="•"/>
              <a:defRPr sz="1600">
                <a:solidFill>
                  <a:srgbClr val="000000"/>
                </a:solidFill>
                <a:latin typeface="+mn-lt"/>
                <a:cs typeface="+mn-cs"/>
              </a:defRPr>
            </a:lvl6pPr>
            <a:lvl7pPr marL="2197100" indent="-125413" algn="l" rtl="0" fontAlgn="base">
              <a:spcBef>
                <a:spcPct val="0"/>
              </a:spcBef>
              <a:spcAft>
                <a:spcPct val="0"/>
              </a:spcAft>
              <a:buClr>
                <a:schemeClr val="tx1"/>
              </a:buClr>
              <a:buChar char="•"/>
              <a:defRPr sz="1600">
                <a:solidFill>
                  <a:srgbClr val="000000"/>
                </a:solidFill>
                <a:latin typeface="+mn-lt"/>
                <a:cs typeface="+mn-cs"/>
              </a:defRPr>
            </a:lvl7pPr>
            <a:lvl8pPr marL="2654300" indent="-125413" algn="l" rtl="0" fontAlgn="base">
              <a:spcBef>
                <a:spcPct val="0"/>
              </a:spcBef>
              <a:spcAft>
                <a:spcPct val="0"/>
              </a:spcAft>
              <a:buClr>
                <a:schemeClr val="tx1"/>
              </a:buClr>
              <a:buChar char="•"/>
              <a:defRPr sz="1600">
                <a:solidFill>
                  <a:srgbClr val="000000"/>
                </a:solidFill>
                <a:latin typeface="+mn-lt"/>
                <a:cs typeface="+mn-cs"/>
              </a:defRPr>
            </a:lvl8pPr>
            <a:lvl9pPr marL="3111500" indent="-125413" algn="l" rtl="0" fontAlgn="base">
              <a:spcBef>
                <a:spcPct val="0"/>
              </a:spcBef>
              <a:spcAft>
                <a:spcPct val="0"/>
              </a:spcAft>
              <a:buClr>
                <a:schemeClr val="tx1"/>
              </a:buClr>
              <a:buChar char="•"/>
              <a:defRPr sz="1600">
                <a:solidFill>
                  <a:srgbClr val="000000"/>
                </a:solidFill>
                <a:latin typeface="+mn-lt"/>
                <a:cs typeface="+mn-cs"/>
              </a:defRPr>
            </a:lvl9pPr>
          </a:lstStyle>
          <a:p>
            <a:pPr marL="0" indent="0" algn="just">
              <a:buNone/>
            </a:pPr>
            <a:r>
              <a:rPr lang="en-US" sz="2000" kern="0" dirty="0">
                <a:latin typeface="Arnhem Pro Bln" pitchFamily="50" charset="0"/>
              </a:rPr>
              <a:t>In concluding an overall capitalization rate for the subject, primary reliance has been </a:t>
            </a:r>
            <a:r>
              <a:rPr lang="en-US" sz="2000" kern="0" dirty="0" smtClean="0">
                <a:latin typeface="Arnhem Pro Bln" pitchFamily="50" charset="0"/>
              </a:rPr>
              <a:t>placed upon </a:t>
            </a:r>
            <a:r>
              <a:rPr lang="en-US" sz="2000" kern="0" dirty="0">
                <a:latin typeface="Arnhem Pro Bln" pitchFamily="50" charset="0"/>
              </a:rPr>
              <a:t>the data obtained from the comparable sales and interviews with active </a:t>
            </a:r>
            <a:r>
              <a:rPr lang="en-US" sz="2000" kern="0" dirty="0" smtClean="0">
                <a:latin typeface="Arnhem Pro Bln" pitchFamily="50" charset="0"/>
              </a:rPr>
              <a:t>market participants</a:t>
            </a:r>
            <a:r>
              <a:rPr lang="en-US" sz="2000" kern="0" dirty="0">
                <a:latin typeface="Arnhem Pro Bln" pitchFamily="50" charset="0"/>
              </a:rPr>
              <a:t>. </a:t>
            </a:r>
            <a:endParaRPr lang="en-US" sz="2000" kern="0" dirty="0" smtClean="0">
              <a:latin typeface="Arnhem Pro Bln" pitchFamily="50" charset="0"/>
            </a:endParaRPr>
          </a:p>
        </p:txBody>
      </p:sp>
    </p:spTree>
    <p:extLst>
      <p:ext uri="{BB962C8B-B14F-4D97-AF65-F5344CB8AC3E}">
        <p14:creationId xmlns:p14="http://schemas.microsoft.com/office/powerpoint/2010/main" val="252365880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500"/>
                                        <p:tgtEl>
                                          <p:spTgt spid="2662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Income Approach</a:t>
            </a:r>
            <a:endParaRPr lang="en-US" dirty="0">
              <a:latin typeface="Futura Bk BT" panose="020B0502020204020303" pitchFamily="34" charset="0"/>
            </a:endParaRPr>
          </a:p>
        </p:txBody>
      </p:sp>
      <p:pic>
        <p:nvPicPr>
          <p:cNvPr id="501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603"/>
          <a:stretch/>
        </p:blipFill>
        <p:spPr bwMode="auto">
          <a:xfrm>
            <a:off x="2590800" y="990600"/>
            <a:ext cx="4095750"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166251"/>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Discounted Cash Flow</a:t>
            </a:r>
            <a:endParaRPr lang="en-US" dirty="0">
              <a:latin typeface="Futura Bk BT" panose="020B0502020204020303" pitchFamily="34" charset="0"/>
            </a:endParaRP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Discounted Cash Flow Analysis</a:t>
            </a:r>
          </a:p>
        </p:txBody>
      </p:sp>
      <p:sp>
        <p:nvSpPr>
          <p:cNvPr id="9" name="Content Placeholder 2"/>
          <p:cNvSpPr txBox="1">
            <a:spLocks/>
          </p:cNvSpPr>
          <p:nvPr/>
        </p:nvSpPr>
        <p:spPr bwMode="auto">
          <a:xfrm>
            <a:off x="1250950" y="1447800"/>
            <a:ext cx="743585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8600" indent="-228600" algn="l" rtl="0" fontAlgn="base">
              <a:spcBef>
                <a:spcPct val="25000"/>
              </a:spcBef>
              <a:spcAft>
                <a:spcPct val="0"/>
              </a:spcAft>
              <a:buClr>
                <a:srgbClr val="69BE28"/>
              </a:buClr>
              <a:buFont typeface="Wingdings" pitchFamily="2" charset="2"/>
              <a:buChar char="§"/>
              <a:defRPr sz="2400">
                <a:solidFill>
                  <a:srgbClr val="000000"/>
                </a:solidFill>
                <a:latin typeface="+mn-lt"/>
                <a:ea typeface="+mn-ea"/>
                <a:cs typeface="+mn-cs"/>
              </a:defRPr>
            </a:lvl1pPr>
            <a:lvl2pPr marL="461963" indent="-231775" algn="l" rtl="0" fontAlgn="base">
              <a:spcBef>
                <a:spcPct val="0"/>
              </a:spcBef>
              <a:spcAft>
                <a:spcPct val="0"/>
              </a:spcAft>
              <a:buClr>
                <a:srgbClr val="B2B2B2"/>
              </a:buClr>
              <a:buChar char="•"/>
              <a:defRPr sz="2400">
                <a:solidFill>
                  <a:schemeClr val="tx1"/>
                </a:solidFill>
                <a:latin typeface="+mn-lt"/>
                <a:cs typeface="+mn-cs"/>
              </a:defRPr>
            </a:lvl2pPr>
            <a:lvl3pPr marL="749300" indent="-173038" algn="l" rtl="0" fontAlgn="base">
              <a:spcBef>
                <a:spcPct val="0"/>
              </a:spcBef>
              <a:spcAft>
                <a:spcPct val="0"/>
              </a:spcAft>
              <a:buClr>
                <a:schemeClr val="tx1"/>
              </a:buClr>
              <a:buFont typeface="Arial" charset="0"/>
              <a:buChar char="–"/>
              <a:defRPr sz="2000">
                <a:solidFill>
                  <a:schemeClr val="tx1"/>
                </a:solidFill>
                <a:latin typeface="+mn-lt"/>
                <a:cs typeface="+mn-cs"/>
              </a:defRPr>
            </a:lvl3pPr>
            <a:lvl4pPr marL="1042988" indent="-179388" algn="l" rtl="0" fontAlgn="base">
              <a:spcBef>
                <a:spcPct val="0"/>
              </a:spcBef>
              <a:spcAft>
                <a:spcPct val="0"/>
              </a:spcAft>
              <a:buClr>
                <a:schemeClr val="tx1"/>
              </a:buClr>
              <a:buFont typeface="Arial Unicode MS" pitchFamily="34" charset="-128"/>
              <a:buChar char="–"/>
              <a:defRPr sz="1600">
                <a:solidFill>
                  <a:srgbClr val="000000"/>
                </a:solidFill>
                <a:latin typeface="+mn-lt"/>
                <a:cs typeface="+mn-cs"/>
              </a:defRPr>
            </a:lvl4pPr>
            <a:lvl5pPr marL="1282700" indent="-125413" algn="l" rtl="0" fontAlgn="base">
              <a:spcBef>
                <a:spcPct val="0"/>
              </a:spcBef>
              <a:spcAft>
                <a:spcPct val="0"/>
              </a:spcAft>
              <a:buClr>
                <a:schemeClr val="tx1"/>
              </a:buClr>
              <a:buChar char="•"/>
              <a:defRPr sz="1600">
                <a:solidFill>
                  <a:srgbClr val="000000"/>
                </a:solidFill>
                <a:latin typeface="+mn-lt"/>
                <a:cs typeface="+mn-cs"/>
              </a:defRPr>
            </a:lvl5pPr>
            <a:lvl6pPr marL="1739900" indent="-125413" algn="l" rtl="0" fontAlgn="base">
              <a:spcBef>
                <a:spcPct val="0"/>
              </a:spcBef>
              <a:spcAft>
                <a:spcPct val="0"/>
              </a:spcAft>
              <a:buClr>
                <a:schemeClr val="tx1"/>
              </a:buClr>
              <a:buChar char="•"/>
              <a:defRPr sz="1600">
                <a:solidFill>
                  <a:srgbClr val="000000"/>
                </a:solidFill>
                <a:latin typeface="+mn-lt"/>
                <a:cs typeface="+mn-cs"/>
              </a:defRPr>
            </a:lvl6pPr>
            <a:lvl7pPr marL="2197100" indent="-125413" algn="l" rtl="0" fontAlgn="base">
              <a:spcBef>
                <a:spcPct val="0"/>
              </a:spcBef>
              <a:spcAft>
                <a:spcPct val="0"/>
              </a:spcAft>
              <a:buClr>
                <a:schemeClr val="tx1"/>
              </a:buClr>
              <a:buChar char="•"/>
              <a:defRPr sz="1600">
                <a:solidFill>
                  <a:srgbClr val="000000"/>
                </a:solidFill>
                <a:latin typeface="+mn-lt"/>
                <a:cs typeface="+mn-cs"/>
              </a:defRPr>
            </a:lvl7pPr>
            <a:lvl8pPr marL="2654300" indent="-125413" algn="l" rtl="0" fontAlgn="base">
              <a:spcBef>
                <a:spcPct val="0"/>
              </a:spcBef>
              <a:spcAft>
                <a:spcPct val="0"/>
              </a:spcAft>
              <a:buClr>
                <a:schemeClr val="tx1"/>
              </a:buClr>
              <a:buChar char="•"/>
              <a:defRPr sz="1600">
                <a:solidFill>
                  <a:srgbClr val="000000"/>
                </a:solidFill>
                <a:latin typeface="+mn-lt"/>
                <a:cs typeface="+mn-cs"/>
              </a:defRPr>
            </a:lvl8pPr>
            <a:lvl9pPr marL="3111500" indent="-125413" algn="l" rtl="0" fontAlgn="base">
              <a:spcBef>
                <a:spcPct val="0"/>
              </a:spcBef>
              <a:spcAft>
                <a:spcPct val="0"/>
              </a:spcAft>
              <a:buClr>
                <a:schemeClr val="tx1"/>
              </a:buClr>
              <a:buChar char="•"/>
              <a:defRPr sz="1600">
                <a:solidFill>
                  <a:srgbClr val="000000"/>
                </a:solidFill>
                <a:latin typeface="+mn-lt"/>
                <a:cs typeface="+mn-cs"/>
              </a:defRPr>
            </a:lvl9pPr>
          </a:lstStyle>
          <a:p>
            <a:r>
              <a:rPr lang="en-US" dirty="0">
                <a:latin typeface="Futura Hv BT" panose="020B0702020204020204" pitchFamily="34" charset="0"/>
              </a:rPr>
              <a:t>Sources of estimating discount rate </a:t>
            </a:r>
            <a:r>
              <a:rPr lang="en-US" kern="0" dirty="0" smtClean="0">
                <a:latin typeface="Arnhem Pro Bln" pitchFamily="50" charset="0"/>
              </a:rPr>
              <a:t>- similar to cap rate, not as available.</a:t>
            </a:r>
          </a:p>
          <a:p>
            <a:r>
              <a:rPr lang="en-US" dirty="0">
                <a:latin typeface="Futura Hv BT" panose="020B0702020204020204" pitchFamily="34" charset="0"/>
              </a:rPr>
              <a:t>Spread in bps over OAR </a:t>
            </a:r>
            <a:r>
              <a:rPr lang="en-US" kern="0" dirty="0" smtClean="0">
                <a:latin typeface="Arnhem Pro Bln" pitchFamily="50" charset="0"/>
              </a:rPr>
              <a:t>- NOI growth rate, inflation, surveys</a:t>
            </a:r>
          </a:p>
          <a:p>
            <a:r>
              <a:rPr lang="en-US" dirty="0">
                <a:latin typeface="Futura Hv BT" panose="020B0702020204020204" pitchFamily="34" charset="0"/>
              </a:rPr>
              <a:t>Term</a:t>
            </a:r>
            <a:r>
              <a:rPr lang="en-US" b="1" kern="0" dirty="0" smtClean="0">
                <a:latin typeface="Arnhem Pro Bln" pitchFamily="50" charset="0"/>
              </a:rPr>
              <a:t> </a:t>
            </a:r>
            <a:r>
              <a:rPr lang="en-US" kern="0" dirty="0" smtClean="0">
                <a:latin typeface="Arnhem Pro Bln" pitchFamily="50" charset="0"/>
              </a:rPr>
              <a:t>- 10 years?</a:t>
            </a:r>
          </a:p>
          <a:p>
            <a:r>
              <a:rPr lang="en-US" dirty="0">
                <a:latin typeface="Futura Hv BT" panose="020B0702020204020204" pitchFamily="34" charset="0"/>
              </a:rPr>
              <a:t>Vacancy</a:t>
            </a:r>
            <a:r>
              <a:rPr lang="en-US" kern="0" dirty="0" smtClean="0">
                <a:latin typeface="Arnhem Pro Bln" pitchFamily="50" charset="0"/>
              </a:rPr>
              <a:t> - General, Downtime, Both</a:t>
            </a:r>
          </a:p>
          <a:p>
            <a:r>
              <a:rPr lang="en-US" dirty="0">
                <a:latin typeface="Futura Hv BT" panose="020B0702020204020204" pitchFamily="34" charset="0"/>
              </a:rPr>
              <a:t>Growth Rates </a:t>
            </a:r>
            <a:r>
              <a:rPr lang="en-US" kern="0" dirty="0" smtClean="0">
                <a:latin typeface="Arnhem Pro Bln" pitchFamily="50" charset="0"/>
              </a:rPr>
              <a:t>- Income and Expenses</a:t>
            </a:r>
          </a:p>
          <a:p>
            <a:r>
              <a:rPr lang="en-US" dirty="0">
                <a:latin typeface="Futura Hv BT" panose="020B0702020204020204" pitchFamily="34" charset="0"/>
              </a:rPr>
              <a:t>TIs and Leasing Commissions</a:t>
            </a:r>
          </a:p>
          <a:p>
            <a:r>
              <a:rPr lang="en-US" dirty="0">
                <a:latin typeface="Futura Hv BT" panose="020B0702020204020204" pitchFamily="34" charset="0"/>
              </a:rPr>
              <a:t>Reversion </a:t>
            </a:r>
            <a:r>
              <a:rPr lang="en-US" kern="0" dirty="0" smtClean="0">
                <a:latin typeface="Arnhem Pro Bln" pitchFamily="50" charset="0"/>
              </a:rPr>
              <a:t>- cap rate, year, gross up?</a:t>
            </a:r>
          </a:p>
          <a:p>
            <a:r>
              <a:rPr lang="en-US" dirty="0">
                <a:latin typeface="Futura Hv BT" panose="020B0702020204020204" pitchFamily="34" charset="0"/>
              </a:rPr>
              <a:t>% Reversion to NPV</a:t>
            </a:r>
          </a:p>
        </p:txBody>
      </p:sp>
    </p:spTree>
    <p:extLst>
      <p:ext uri="{BB962C8B-B14F-4D97-AF65-F5344CB8AC3E}">
        <p14:creationId xmlns:p14="http://schemas.microsoft.com/office/powerpoint/2010/main" val="283724274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500"/>
                                        <p:tgtEl>
                                          <p:spTgt spid="9">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Discounted Cash Flow</a:t>
            </a:r>
            <a:endParaRPr lang="en-US" dirty="0">
              <a:latin typeface="Futura Bk BT" panose="020B0502020204020303" pitchFamily="34" charset="0"/>
            </a:endParaRP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DCF SCENARIO Analysis</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85910"/>
            <a:ext cx="1257300" cy="742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981200"/>
            <a:ext cx="8077200" cy="3810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4321184"/>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Discounted Cash Flow</a:t>
            </a:r>
            <a:endParaRPr lang="en-US" dirty="0">
              <a:latin typeface="Futura Bk BT" panose="020B0502020204020303" pitchFamily="34" charset="0"/>
            </a:endParaRP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DCF SCENARIO Analysis</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85910"/>
            <a:ext cx="1257300" cy="742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2209800"/>
            <a:ext cx="17526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8333"/>
          <a:stretch/>
        </p:blipFill>
        <p:spPr bwMode="auto">
          <a:xfrm>
            <a:off x="2971802" y="2057401"/>
            <a:ext cx="733425"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357689" y="2209800"/>
            <a:ext cx="4429125" cy="3901068"/>
          </a:xfrm>
          <a:prstGeom prst="rect">
            <a:avLst/>
          </a:prstGeom>
          <a:noFill/>
        </p:spPr>
        <p:txBody>
          <a:bodyPr wrap="square" rtlCol="0">
            <a:spAutoFit/>
          </a:bodyPr>
          <a:lstStyle/>
          <a:p>
            <a:r>
              <a:rPr lang="en-US" u="sng" dirty="0" smtClean="0">
                <a:latin typeface="Futura Hv BT" panose="020B0702020204020204" pitchFamily="34" charset="0"/>
              </a:rPr>
              <a:t>BASE SCENARIO</a:t>
            </a:r>
          </a:p>
          <a:p>
            <a:endParaRPr lang="en-US" dirty="0">
              <a:latin typeface="Futura Hv BT" panose="020B0702020204020204" pitchFamily="34" charset="0"/>
            </a:endParaRPr>
          </a:p>
          <a:p>
            <a:pPr marL="228600" indent="-228600" fontAlgn="base">
              <a:spcBef>
                <a:spcPct val="25000"/>
              </a:spcBef>
              <a:spcAft>
                <a:spcPct val="0"/>
              </a:spcAft>
              <a:buClr>
                <a:srgbClr val="69BE28"/>
              </a:buClr>
              <a:buFont typeface="Wingdings" pitchFamily="2" charset="2"/>
              <a:buChar char="§"/>
            </a:pPr>
            <a:r>
              <a:rPr lang="en-US" dirty="0" smtClean="0">
                <a:latin typeface="Futura Hv BT" panose="020B0702020204020204" pitchFamily="34" charset="0"/>
              </a:rPr>
              <a:t>General Vacancy Rate: </a:t>
            </a:r>
            <a:r>
              <a:rPr lang="en-US" kern="0" dirty="0">
                <a:solidFill>
                  <a:srgbClr val="000000"/>
                </a:solidFill>
                <a:latin typeface="Arnhem Pro Bln" pitchFamily="50" charset="0"/>
              </a:rPr>
              <a:t>10</a:t>
            </a:r>
            <a:r>
              <a:rPr lang="en-US" kern="0" dirty="0" smtClean="0">
                <a:solidFill>
                  <a:srgbClr val="000000"/>
                </a:solidFill>
                <a:latin typeface="Arnhem Pro Bln" pitchFamily="50" charset="0"/>
              </a:rPr>
              <a:t>%</a:t>
            </a:r>
          </a:p>
          <a:p>
            <a:pPr fontAlgn="base">
              <a:spcBef>
                <a:spcPct val="25000"/>
              </a:spcBef>
              <a:spcAft>
                <a:spcPct val="0"/>
              </a:spcAft>
              <a:buClr>
                <a:srgbClr val="69BE28"/>
              </a:buClr>
            </a:pPr>
            <a:endParaRPr lang="en-US" kern="0" dirty="0">
              <a:solidFill>
                <a:srgbClr val="000000"/>
              </a:solidFill>
              <a:latin typeface="Arnhem Pro Bln" pitchFamily="50" charset="0"/>
            </a:endParaRPr>
          </a:p>
          <a:p>
            <a:pPr marL="228600" indent="-228600" fontAlgn="base">
              <a:spcBef>
                <a:spcPct val="25000"/>
              </a:spcBef>
              <a:spcAft>
                <a:spcPct val="0"/>
              </a:spcAft>
              <a:buClr>
                <a:srgbClr val="69BE28"/>
              </a:buClr>
              <a:buFont typeface="Wingdings" pitchFamily="2" charset="2"/>
              <a:buChar char="§"/>
            </a:pPr>
            <a:r>
              <a:rPr lang="en-US" dirty="0" smtClean="0">
                <a:latin typeface="Futura Hv BT" panose="020B0702020204020204" pitchFamily="34" charset="0"/>
              </a:rPr>
              <a:t>Option: </a:t>
            </a:r>
            <a:r>
              <a:rPr lang="en-US" kern="0" dirty="0">
                <a:solidFill>
                  <a:srgbClr val="000000"/>
                </a:solidFill>
                <a:latin typeface="Arnhem Pro Bln" pitchFamily="50" charset="0"/>
              </a:rPr>
              <a:t>Reduce General Vacancy Result by Absorption &amp; Turnover </a:t>
            </a:r>
            <a:r>
              <a:rPr lang="en-US" kern="0" dirty="0" smtClean="0">
                <a:solidFill>
                  <a:srgbClr val="000000"/>
                </a:solidFill>
                <a:latin typeface="Arnhem Pro Bln" pitchFamily="50" charset="0"/>
              </a:rPr>
              <a:t>Vacancy</a:t>
            </a:r>
          </a:p>
          <a:p>
            <a:pPr fontAlgn="base">
              <a:spcBef>
                <a:spcPct val="25000"/>
              </a:spcBef>
              <a:spcAft>
                <a:spcPct val="0"/>
              </a:spcAft>
              <a:buClr>
                <a:srgbClr val="69BE28"/>
              </a:buClr>
            </a:pPr>
            <a:endParaRPr lang="en-US" kern="0" dirty="0">
              <a:solidFill>
                <a:srgbClr val="000000"/>
              </a:solidFill>
              <a:latin typeface="Arnhem Pro Bln" pitchFamily="50" charset="0"/>
            </a:endParaRPr>
          </a:p>
          <a:p>
            <a:pPr marL="228600" indent="-228600" fontAlgn="base">
              <a:spcBef>
                <a:spcPct val="25000"/>
              </a:spcBef>
              <a:spcAft>
                <a:spcPct val="0"/>
              </a:spcAft>
              <a:buClr>
                <a:srgbClr val="69BE28"/>
              </a:buClr>
              <a:buFont typeface="Wingdings" pitchFamily="2" charset="2"/>
              <a:buChar char="§"/>
            </a:pPr>
            <a:r>
              <a:rPr lang="en-US" dirty="0" smtClean="0">
                <a:latin typeface="Futura Hv BT" panose="020B0702020204020204" pitchFamily="34" charset="0"/>
              </a:rPr>
              <a:t>Months Vacant: </a:t>
            </a:r>
            <a:r>
              <a:rPr lang="en-US" kern="0" dirty="0">
                <a:solidFill>
                  <a:srgbClr val="000000"/>
                </a:solidFill>
                <a:latin typeface="Arnhem Pro Bln" pitchFamily="50" charset="0"/>
              </a:rPr>
              <a:t>6 </a:t>
            </a:r>
            <a:r>
              <a:rPr lang="en-US" kern="0" dirty="0" smtClean="0">
                <a:solidFill>
                  <a:srgbClr val="000000"/>
                </a:solidFill>
                <a:latin typeface="Arnhem Pro Bln" pitchFamily="50" charset="0"/>
              </a:rPr>
              <a:t>Months</a:t>
            </a:r>
          </a:p>
          <a:p>
            <a:pPr fontAlgn="base">
              <a:spcBef>
                <a:spcPct val="25000"/>
              </a:spcBef>
              <a:spcAft>
                <a:spcPct val="0"/>
              </a:spcAft>
              <a:buClr>
                <a:srgbClr val="69BE28"/>
              </a:buClr>
            </a:pPr>
            <a:endParaRPr lang="en-US" kern="0" dirty="0">
              <a:solidFill>
                <a:srgbClr val="000000"/>
              </a:solidFill>
              <a:latin typeface="Arnhem Pro Bln" pitchFamily="50" charset="0"/>
            </a:endParaRPr>
          </a:p>
          <a:p>
            <a:pPr marL="228600" indent="-228600" fontAlgn="base">
              <a:spcBef>
                <a:spcPct val="25000"/>
              </a:spcBef>
              <a:spcAft>
                <a:spcPct val="0"/>
              </a:spcAft>
              <a:buClr>
                <a:srgbClr val="69BE28"/>
              </a:buClr>
              <a:buFont typeface="Wingdings" pitchFamily="2" charset="2"/>
              <a:buChar char="§"/>
            </a:pPr>
            <a:r>
              <a:rPr lang="en-US" dirty="0" smtClean="0">
                <a:latin typeface="Futura Hv BT" panose="020B0702020204020204" pitchFamily="34" charset="0"/>
              </a:rPr>
              <a:t>Renewal Probability: </a:t>
            </a:r>
            <a:r>
              <a:rPr lang="en-US" kern="0" dirty="0">
                <a:solidFill>
                  <a:srgbClr val="000000"/>
                </a:solidFill>
                <a:latin typeface="Arnhem Pro Bln" pitchFamily="50" charset="0"/>
              </a:rPr>
              <a:t>70%</a:t>
            </a:r>
          </a:p>
          <a:p>
            <a:endParaRPr lang="en-US" dirty="0" smtClean="0">
              <a:latin typeface="Futura Hv BT" panose="020B0702020204020204" pitchFamily="34" charset="0"/>
            </a:endParaRPr>
          </a:p>
        </p:txBody>
      </p:sp>
    </p:spTree>
    <p:extLst>
      <p:ext uri="{BB962C8B-B14F-4D97-AF65-F5344CB8AC3E}">
        <p14:creationId xmlns:p14="http://schemas.microsoft.com/office/powerpoint/2010/main" val="203038156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Effect transition="in" filter="fade">
                                      <p:cBhvr>
                                        <p:cTn id="7" dur="500"/>
                                        <p:tgtEl>
                                          <p:spTgt spid="18">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xEl>
                                              <p:pRg st="4" end="4"/>
                                            </p:txEl>
                                          </p:spTgt>
                                        </p:tgtEl>
                                        <p:attrNameLst>
                                          <p:attrName>style.visibility</p:attrName>
                                        </p:attrNameLst>
                                      </p:cBhvr>
                                      <p:to>
                                        <p:strVal val="visible"/>
                                      </p:to>
                                    </p:set>
                                    <p:animEffect transition="in" filter="fade">
                                      <p:cBhvr>
                                        <p:cTn id="11" dur="500"/>
                                        <p:tgtEl>
                                          <p:spTgt spid="18">
                                            <p:txEl>
                                              <p:pRg st="4" end="4"/>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xEl>
                                              <p:pRg st="6" end="6"/>
                                            </p:txEl>
                                          </p:spTgt>
                                        </p:tgtEl>
                                        <p:attrNameLst>
                                          <p:attrName>style.visibility</p:attrName>
                                        </p:attrNameLst>
                                      </p:cBhvr>
                                      <p:to>
                                        <p:strVal val="visible"/>
                                      </p:to>
                                    </p:set>
                                    <p:animEffect transition="in" filter="fade">
                                      <p:cBhvr>
                                        <p:cTn id="15" dur="500"/>
                                        <p:tgtEl>
                                          <p:spTgt spid="18">
                                            <p:txEl>
                                              <p:pRg st="6" end="6"/>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xEl>
                                              <p:pRg st="8" end="8"/>
                                            </p:txEl>
                                          </p:spTgt>
                                        </p:tgtEl>
                                        <p:attrNameLst>
                                          <p:attrName>style.visibility</p:attrName>
                                        </p:attrNameLst>
                                      </p:cBhvr>
                                      <p:to>
                                        <p:strVal val="visible"/>
                                      </p:to>
                                    </p:set>
                                    <p:animEffect transition="in" filter="fade">
                                      <p:cBhvr>
                                        <p:cTn id="19" dur="5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Discounted Cash Flow</a:t>
            </a:r>
            <a:endParaRPr lang="en-US" dirty="0">
              <a:latin typeface="Futura Bk BT" panose="020B0502020204020303" pitchFamily="34" charset="0"/>
            </a:endParaRP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DCF </a:t>
            </a:r>
            <a:r>
              <a:rPr lang="en-US" sz="2000" b="1" kern="1400" cap="all" dirty="0">
                <a:solidFill>
                  <a:srgbClr val="006A4D"/>
                </a:solidFill>
                <a:latin typeface="Futura Hv BT"/>
              </a:rPr>
              <a:t>SCENARIO Analysis - Renewal Probability </a:t>
            </a:r>
            <a:endParaRPr lang="en-US" sz="2000" b="1" kern="1400" cap="all" dirty="0" smtClean="0">
              <a:solidFill>
                <a:srgbClr val="006A4D"/>
              </a:solidFill>
              <a:latin typeface="Futura Hv BT"/>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85910"/>
            <a:ext cx="1257300" cy="742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2209800"/>
            <a:ext cx="17526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8333"/>
          <a:stretch/>
        </p:blipFill>
        <p:spPr bwMode="auto">
          <a:xfrm>
            <a:off x="2971802" y="2057401"/>
            <a:ext cx="733425"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1050" y="2171701"/>
            <a:ext cx="74295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7850" y="2133600"/>
            <a:ext cx="74295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0850" y="2000250"/>
            <a:ext cx="742950" cy="4324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6700" y="2171700"/>
            <a:ext cx="723900" cy="4362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424112" y="1572995"/>
            <a:ext cx="1828800" cy="646331"/>
          </a:xfrm>
          <a:prstGeom prst="rect">
            <a:avLst/>
          </a:prstGeom>
          <a:noFill/>
        </p:spPr>
        <p:txBody>
          <a:bodyPr wrap="square" rtlCol="0">
            <a:spAutoFit/>
          </a:bodyPr>
          <a:lstStyle/>
          <a:p>
            <a:pPr algn="ctr"/>
            <a:r>
              <a:rPr lang="en-US" dirty="0" smtClean="0">
                <a:latin typeface="Futura Hv BT" panose="020B0702020204020204" pitchFamily="34" charset="0"/>
              </a:rPr>
              <a:t>Base Scenario</a:t>
            </a:r>
          </a:p>
          <a:p>
            <a:pPr algn="ctr"/>
            <a:r>
              <a:rPr lang="en-US" dirty="0" smtClean="0">
                <a:latin typeface="Futura Hv BT" panose="020B0702020204020204" pitchFamily="34" charset="0"/>
              </a:rPr>
              <a:t>70% RP</a:t>
            </a:r>
            <a:endParaRPr lang="en-US" dirty="0"/>
          </a:p>
        </p:txBody>
      </p:sp>
      <p:sp>
        <p:nvSpPr>
          <p:cNvPr id="13" name="TextBox 12"/>
          <p:cNvSpPr txBox="1"/>
          <p:nvPr/>
        </p:nvSpPr>
        <p:spPr>
          <a:xfrm>
            <a:off x="4391025" y="1840468"/>
            <a:ext cx="1143000" cy="369332"/>
          </a:xfrm>
          <a:prstGeom prst="rect">
            <a:avLst/>
          </a:prstGeom>
          <a:noFill/>
        </p:spPr>
        <p:txBody>
          <a:bodyPr wrap="square" rtlCol="0">
            <a:spAutoFit/>
          </a:bodyPr>
          <a:lstStyle/>
          <a:p>
            <a:pPr algn="ctr"/>
            <a:r>
              <a:rPr lang="en-US" dirty="0">
                <a:latin typeface="Futura Hv BT" panose="020B0702020204020204" pitchFamily="34" charset="0"/>
              </a:rPr>
              <a:t>5</a:t>
            </a:r>
            <a:r>
              <a:rPr lang="en-US" dirty="0" smtClean="0">
                <a:latin typeface="Futura Hv BT" panose="020B0702020204020204" pitchFamily="34" charset="0"/>
              </a:rPr>
              <a:t>0% RP</a:t>
            </a:r>
            <a:endParaRPr lang="en-US" dirty="0"/>
          </a:p>
        </p:txBody>
      </p:sp>
      <p:sp>
        <p:nvSpPr>
          <p:cNvPr id="14" name="TextBox 13"/>
          <p:cNvSpPr txBox="1"/>
          <p:nvPr/>
        </p:nvSpPr>
        <p:spPr>
          <a:xfrm>
            <a:off x="5457825" y="1840468"/>
            <a:ext cx="1143000" cy="369332"/>
          </a:xfrm>
          <a:prstGeom prst="rect">
            <a:avLst/>
          </a:prstGeom>
          <a:noFill/>
        </p:spPr>
        <p:txBody>
          <a:bodyPr wrap="square" rtlCol="0">
            <a:spAutoFit/>
          </a:bodyPr>
          <a:lstStyle/>
          <a:p>
            <a:pPr algn="ctr"/>
            <a:r>
              <a:rPr lang="en-US" dirty="0" smtClean="0">
                <a:latin typeface="Futura Hv BT" panose="020B0702020204020204" pitchFamily="34" charset="0"/>
              </a:rPr>
              <a:t>60% RP</a:t>
            </a:r>
            <a:endParaRPr lang="en-US" dirty="0"/>
          </a:p>
        </p:txBody>
      </p:sp>
      <p:sp>
        <p:nvSpPr>
          <p:cNvPr id="15" name="TextBox 14"/>
          <p:cNvSpPr txBox="1"/>
          <p:nvPr/>
        </p:nvSpPr>
        <p:spPr>
          <a:xfrm>
            <a:off x="6600825" y="1840468"/>
            <a:ext cx="1143000" cy="369332"/>
          </a:xfrm>
          <a:prstGeom prst="rect">
            <a:avLst/>
          </a:prstGeom>
          <a:noFill/>
        </p:spPr>
        <p:txBody>
          <a:bodyPr wrap="square" rtlCol="0">
            <a:spAutoFit/>
          </a:bodyPr>
          <a:lstStyle/>
          <a:p>
            <a:pPr algn="ctr"/>
            <a:r>
              <a:rPr lang="en-US" dirty="0" smtClean="0">
                <a:latin typeface="Futura Hv BT" panose="020B0702020204020204" pitchFamily="34" charset="0"/>
              </a:rPr>
              <a:t>80% RP</a:t>
            </a:r>
            <a:endParaRPr lang="en-US" dirty="0"/>
          </a:p>
        </p:txBody>
      </p:sp>
      <p:sp>
        <p:nvSpPr>
          <p:cNvPr id="16" name="TextBox 15"/>
          <p:cNvSpPr txBox="1"/>
          <p:nvPr/>
        </p:nvSpPr>
        <p:spPr>
          <a:xfrm>
            <a:off x="7677150" y="1840468"/>
            <a:ext cx="1143000" cy="369332"/>
          </a:xfrm>
          <a:prstGeom prst="rect">
            <a:avLst/>
          </a:prstGeom>
          <a:noFill/>
        </p:spPr>
        <p:txBody>
          <a:bodyPr wrap="square" rtlCol="0">
            <a:spAutoFit/>
          </a:bodyPr>
          <a:lstStyle/>
          <a:p>
            <a:pPr algn="ctr"/>
            <a:r>
              <a:rPr lang="en-US" dirty="0">
                <a:latin typeface="Futura Hv BT" panose="020B0702020204020204" pitchFamily="34" charset="0"/>
              </a:rPr>
              <a:t>9</a:t>
            </a:r>
            <a:r>
              <a:rPr lang="en-US" dirty="0" smtClean="0">
                <a:latin typeface="Futura Hv BT" panose="020B0702020204020204" pitchFamily="34" charset="0"/>
              </a:rPr>
              <a:t>0% RP</a:t>
            </a:r>
            <a:endParaRPr lang="en-US" dirty="0"/>
          </a:p>
        </p:txBody>
      </p:sp>
      <p:sp>
        <p:nvSpPr>
          <p:cNvPr id="4" name="Rectangle 3"/>
          <p:cNvSpPr/>
          <p:nvPr/>
        </p:nvSpPr>
        <p:spPr>
          <a:xfrm>
            <a:off x="4391027" y="1676401"/>
            <a:ext cx="4429125" cy="4838700"/>
          </a:xfrm>
          <a:prstGeom prst="rect">
            <a:avLst/>
          </a:prstGeom>
          <a:no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386264" y="1272719"/>
            <a:ext cx="4429125" cy="369332"/>
          </a:xfrm>
          <a:prstGeom prst="rect">
            <a:avLst/>
          </a:prstGeom>
          <a:noFill/>
        </p:spPr>
        <p:txBody>
          <a:bodyPr wrap="square" rtlCol="0">
            <a:spAutoFit/>
          </a:bodyPr>
          <a:lstStyle/>
          <a:p>
            <a:pPr algn="ctr"/>
            <a:r>
              <a:rPr lang="en-US" dirty="0" smtClean="0">
                <a:latin typeface="Futura Hv BT" panose="020B0702020204020204" pitchFamily="34" charset="0"/>
              </a:rPr>
              <a:t>Renewal Probability Scenarios</a:t>
            </a:r>
          </a:p>
        </p:txBody>
      </p:sp>
      <p:sp>
        <p:nvSpPr>
          <p:cNvPr id="19" name="Rectangle 18"/>
          <p:cNvSpPr/>
          <p:nvPr/>
        </p:nvSpPr>
        <p:spPr>
          <a:xfrm>
            <a:off x="3019425" y="4724400"/>
            <a:ext cx="6858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591050" y="4714875"/>
            <a:ext cx="401955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61077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533"/>
                                        </p:tgtEl>
                                        <p:attrNameLst>
                                          <p:attrName>style.visibility</p:attrName>
                                        </p:attrNameLst>
                                      </p:cBhvr>
                                      <p:to>
                                        <p:strVal val="visible"/>
                                      </p:to>
                                    </p:set>
                                    <p:animEffect transition="in" filter="fade">
                                      <p:cBhvr>
                                        <p:cTn id="15" dur="500"/>
                                        <p:tgtEl>
                                          <p:spTgt spid="22533"/>
                                        </p:tgtEl>
                                      </p:cBhvr>
                                    </p:animEffect>
                                  </p:childTnLst>
                                </p:cTn>
                              </p:par>
                              <p:par>
                                <p:cTn id="16" presetID="10" presetClass="entr" presetSubtype="0" fill="hold" nodeType="withEffect">
                                  <p:stCondLst>
                                    <p:cond delay="0"/>
                                  </p:stCondLst>
                                  <p:childTnLst>
                                    <p:set>
                                      <p:cBhvr>
                                        <p:cTn id="17" dur="1" fill="hold">
                                          <p:stCondLst>
                                            <p:cond delay="0"/>
                                          </p:stCondLst>
                                        </p:cTn>
                                        <p:tgtEl>
                                          <p:spTgt spid="22534"/>
                                        </p:tgtEl>
                                        <p:attrNameLst>
                                          <p:attrName>style.visibility</p:attrName>
                                        </p:attrNameLst>
                                      </p:cBhvr>
                                      <p:to>
                                        <p:strVal val="visible"/>
                                      </p:to>
                                    </p:set>
                                    <p:animEffect transition="in" filter="fade">
                                      <p:cBhvr>
                                        <p:cTn id="18" dur="500"/>
                                        <p:tgtEl>
                                          <p:spTgt spid="22534"/>
                                        </p:tgtEl>
                                      </p:cBhvr>
                                    </p:animEffect>
                                  </p:childTnLst>
                                </p:cTn>
                              </p:par>
                              <p:par>
                                <p:cTn id="19" presetID="10" presetClass="entr" presetSubtype="0" fill="hold" nodeType="withEffect">
                                  <p:stCondLst>
                                    <p:cond delay="0"/>
                                  </p:stCondLst>
                                  <p:childTnLst>
                                    <p:set>
                                      <p:cBhvr>
                                        <p:cTn id="20" dur="1" fill="hold">
                                          <p:stCondLst>
                                            <p:cond delay="0"/>
                                          </p:stCondLst>
                                        </p:cTn>
                                        <p:tgtEl>
                                          <p:spTgt spid="22535"/>
                                        </p:tgtEl>
                                        <p:attrNameLst>
                                          <p:attrName>style.visibility</p:attrName>
                                        </p:attrNameLst>
                                      </p:cBhvr>
                                      <p:to>
                                        <p:strVal val="visible"/>
                                      </p:to>
                                    </p:set>
                                    <p:animEffect transition="in" filter="fade">
                                      <p:cBhvr>
                                        <p:cTn id="21" dur="500"/>
                                        <p:tgtEl>
                                          <p:spTgt spid="22535"/>
                                        </p:tgtEl>
                                      </p:cBhvr>
                                    </p:animEffect>
                                  </p:childTnLst>
                                </p:cTn>
                              </p:par>
                              <p:par>
                                <p:cTn id="22" presetID="10" presetClass="entr" presetSubtype="0" fill="hold" nodeType="withEffect">
                                  <p:stCondLst>
                                    <p:cond delay="0"/>
                                  </p:stCondLst>
                                  <p:childTnLst>
                                    <p:set>
                                      <p:cBhvr>
                                        <p:cTn id="23" dur="1" fill="hold">
                                          <p:stCondLst>
                                            <p:cond delay="0"/>
                                          </p:stCondLst>
                                        </p:cTn>
                                        <p:tgtEl>
                                          <p:spTgt spid="22536"/>
                                        </p:tgtEl>
                                        <p:attrNameLst>
                                          <p:attrName>style.visibility</p:attrName>
                                        </p:attrNameLst>
                                      </p:cBhvr>
                                      <p:to>
                                        <p:strVal val="visible"/>
                                      </p:to>
                                    </p:set>
                                    <p:animEffect transition="in" filter="fade">
                                      <p:cBhvr>
                                        <p:cTn id="24" dur="500"/>
                                        <p:tgtEl>
                                          <p:spTgt spid="22536"/>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4" grpId="0" animBg="1"/>
      <p:bldP spid="18" grpId="0"/>
      <p:bldP spid="19" grpId="0" animBg="1"/>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Discounted Cash Flow</a:t>
            </a:r>
            <a:endParaRPr lang="en-US" dirty="0">
              <a:latin typeface="Futura Bk BT" panose="020B0502020204020303" pitchFamily="34" charset="0"/>
            </a:endParaRP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DCF SCENARIO Analysis - Vacancy</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85910"/>
            <a:ext cx="1257300" cy="742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2209800"/>
            <a:ext cx="17526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8333"/>
          <a:stretch/>
        </p:blipFill>
        <p:spPr bwMode="auto">
          <a:xfrm>
            <a:off x="2971802" y="2057401"/>
            <a:ext cx="733425"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424112" y="1572995"/>
            <a:ext cx="1828800" cy="646331"/>
          </a:xfrm>
          <a:prstGeom prst="rect">
            <a:avLst/>
          </a:prstGeom>
          <a:noFill/>
        </p:spPr>
        <p:txBody>
          <a:bodyPr wrap="square" rtlCol="0">
            <a:spAutoFit/>
          </a:bodyPr>
          <a:lstStyle/>
          <a:p>
            <a:pPr algn="ctr"/>
            <a:r>
              <a:rPr lang="en-US" dirty="0" smtClean="0">
                <a:latin typeface="Futura Hv BT" panose="020B0702020204020204" pitchFamily="34" charset="0"/>
              </a:rPr>
              <a:t>Base </a:t>
            </a:r>
          </a:p>
          <a:p>
            <a:pPr algn="ctr"/>
            <a:r>
              <a:rPr lang="en-US" dirty="0" smtClean="0">
                <a:latin typeface="Futura Hv BT" panose="020B0702020204020204" pitchFamily="34" charset="0"/>
              </a:rPr>
              <a:t>Scenario</a:t>
            </a:r>
          </a:p>
        </p:txBody>
      </p:sp>
      <p:sp>
        <p:nvSpPr>
          <p:cNvPr id="19" name="Rectangle 18"/>
          <p:cNvSpPr/>
          <p:nvPr/>
        </p:nvSpPr>
        <p:spPr>
          <a:xfrm>
            <a:off x="3019425" y="4724400"/>
            <a:ext cx="6858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133600"/>
            <a:ext cx="704850" cy="413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000250"/>
            <a:ext cx="723900" cy="4476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2038349"/>
            <a:ext cx="742950" cy="4286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4648202" y="4724400"/>
            <a:ext cx="3790949"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336633" y="1538369"/>
            <a:ext cx="1462087" cy="715581"/>
          </a:xfrm>
          <a:prstGeom prst="rect">
            <a:avLst/>
          </a:prstGeom>
          <a:noFill/>
        </p:spPr>
        <p:txBody>
          <a:bodyPr wrap="square" rtlCol="0">
            <a:spAutoFit/>
          </a:bodyPr>
          <a:lstStyle/>
          <a:p>
            <a:pPr algn="ctr" fontAlgn="base">
              <a:spcBef>
                <a:spcPct val="25000"/>
              </a:spcBef>
              <a:spcAft>
                <a:spcPct val="0"/>
              </a:spcAft>
              <a:buClr>
                <a:srgbClr val="69BE28"/>
              </a:buClr>
            </a:pPr>
            <a:r>
              <a:rPr lang="en-US" kern="0" dirty="0" smtClean="0">
                <a:solidFill>
                  <a:srgbClr val="000000"/>
                </a:solidFill>
                <a:latin typeface="Arnhem Pro Bln" pitchFamily="50" charset="0"/>
              </a:rPr>
              <a:t>No </a:t>
            </a:r>
            <a:r>
              <a:rPr lang="en-US" kern="0" dirty="0" err="1" smtClean="0">
                <a:solidFill>
                  <a:srgbClr val="000000"/>
                </a:solidFill>
                <a:latin typeface="Arnhem Pro Bln" pitchFamily="50" charset="0"/>
              </a:rPr>
              <a:t>Gen.Vac</a:t>
            </a:r>
            <a:r>
              <a:rPr lang="en-US" kern="0" dirty="0" smtClean="0">
                <a:solidFill>
                  <a:srgbClr val="000000"/>
                </a:solidFill>
                <a:latin typeface="Arnhem Pro Bln" pitchFamily="50" charset="0"/>
              </a:rPr>
              <a:t>.</a:t>
            </a:r>
          </a:p>
          <a:p>
            <a:pPr algn="ctr" fontAlgn="base">
              <a:spcBef>
                <a:spcPct val="25000"/>
              </a:spcBef>
              <a:spcAft>
                <a:spcPct val="0"/>
              </a:spcAft>
              <a:buClr>
                <a:srgbClr val="69BE28"/>
              </a:buClr>
            </a:pPr>
            <a:r>
              <a:rPr lang="en-US" kern="0" dirty="0" smtClean="0">
                <a:solidFill>
                  <a:srgbClr val="000000"/>
                </a:solidFill>
                <a:latin typeface="Arnhem Pro Bln" pitchFamily="50" charset="0"/>
              </a:rPr>
              <a:t>22 </a:t>
            </a:r>
            <a:r>
              <a:rPr lang="en-US" kern="0" dirty="0" err="1" smtClean="0">
                <a:solidFill>
                  <a:srgbClr val="000000"/>
                </a:solidFill>
                <a:latin typeface="Arnhem Pro Bln" pitchFamily="50" charset="0"/>
              </a:rPr>
              <a:t>mth</a:t>
            </a:r>
            <a:r>
              <a:rPr lang="en-US" kern="0" dirty="0" smtClean="0">
                <a:solidFill>
                  <a:srgbClr val="000000"/>
                </a:solidFill>
                <a:latin typeface="Arnhem Pro Bln" pitchFamily="50" charset="0"/>
              </a:rPr>
              <a:t> vac.</a:t>
            </a:r>
            <a:endParaRPr lang="en-US" kern="0" dirty="0">
              <a:solidFill>
                <a:srgbClr val="000000"/>
              </a:solidFill>
              <a:latin typeface="Arnhem Pro Bln" pitchFamily="50" charset="0"/>
            </a:endParaRPr>
          </a:p>
        </p:txBody>
      </p:sp>
      <p:sp>
        <p:nvSpPr>
          <p:cNvPr id="24" name="TextBox 23"/>
          <p:cNvSpPr txBox="1"/>
          <p:nvPr/>
        </p:nvSpPr>
        <p:spPr>
          <a:xfrm>
            <a:off x="5803108" y="1502539"/>
            <a:ext cx="1462087" cy="715581"/>
          </a:xfrm>
          <a:prstGeom prst="rect">
            <a:avLst/>
          </a:prstGeom>
          <a:noFill/>
        </p:spPr>
        <p:txBody>
          <a:bodyPr wrap="square" rtlCol="0">
            <a:spAutoFit/>
          </a:bodyPr>
          <a:lstStyle/>
          <a:p>
            <a:pPr algn="ctr" fontAlgn="base">
              <a:spcBef>
                <a:spcPct val="25000"/>
              </a:spcBef>
              <a:spcAft>
                <a:spcPct val="0"/>
              </a:spcAft>
              <a:buClr>
                <a:srgbClr val="69BE28"/>
              </a:buClr>
            </a:pPr>
            <a:r>
              <a:rPr lang="en-US" kern="0" dirty="0" smtClean="0">
                <a:solidFill>
                  <a:srgbClr val="000000"/>
                </a:solidFill>
                <a:latin typeface="Arnhem Pro Bln" pitchFamily="50" charset="0"/>
              </a:rPr>
              <a:t>Both</a:t>
            </a:r>
          </a:p>
          <a:p>
            <a:pPr algn="ctr" fontAlgn="base">
              <a:spcBef>
                <a:spcPct val="25000"/>
              </a:spcBef>
              <a:spcAft>
                <a:spcPct val="0"/>
              </a:spcAft>
              <a:buClr>
                <a:srgbClr val="69BE28"/>
              </a:buClr>
            </a:pPr>
            <a:r>
              <a:rPr lang="en-US" kern="0" dirty="0" smtClean="0">
                <a:solidFill>
                  <a:srgbClr val="000000"/>
                </a:solidFill>
                <a:latin typeface="Arnhem Pro Bln" pitchFamily="50" charset="0"/>
              </a:rPr>
              <a:t> </a:t>
            </a:r>
            <a:r>
              <a:rPr lang="en-US" kern="0" dirty="0">
                <a:solidFill>
                  <a:srgbClr val="000000"/>
                </a:solidFill>
                <a:latin typeface="Arnhem Pro Bln" pitchFamily="50" charset="0"/>
              </a:rPr>
              <a:t>Options</a:t>
            </a:r>
          </a:p>
        </p:txBody>
      </p:sp>
      <p:sp>
        <p:nvSpPr>
          <p:cNvPr id="25" name="TextBox 24"/>
          <p:cNvSpPr txBox="1"/>
          <p:nvPr/>
        </p:nvSpPr>
        <p:spPr>
          <a:xfrm>
            <a:off x="4269583" y="1295400"/>
            <a:ext cx="1462087" cy="923330"/>
          </a:xfrm>
          <a:prstGeom prst="rect">
            <a:avLst/>
          </a:prstGeom>
          <a:noFill/>
        </p:spPr>
        <p:txBody>
          <a:bodyPr wrap="square" rtlCol="0">
            <a:spAutoFit/>
          </a:bodyPr>
          <a:lstStyle/>
          <a:p>
            <a:pPr algn="ctr" fontAlgn="base">
              <a:spcBef>
                <a:spcPct val="25000"/>
              </a:spcBef>
              <a:spcAft>
                <a:spcPct val="0"/>
              </a:spcAft>
              <a:buClr>
                <a:srgbClr val="69BE28"/>
              </a:buClr>
            </a:pPr>
            <a:r>
              <a:rPr lang="en-US" kern="0" dirty="0" err="1">
                <a:solidFill>
                  <a:srgbClr val="000000"/>
                </a:solidFill>
                <a:latin typeface="Arnhem Pro Bln" pitchFamily="50" charset="0"/>
              </a:rPr>
              <a:t>Pct</a:t>
            </a:r>
            <a:r>
              <a:rPr lang="en-US" kern="0" dirty="0">
                <a:solidFill>
                  <a:srgbClr val="000000"/>
                </a:solidFill>
                <a:latin typeface="Arnhem Pro Bln" pitchFamily="50" charset="0"/>
              </a:rPr>
              <a:t> Based on Rev Minus Abs</a:t>
            </a:r>
          </a:p>
        </p:txBody>
      </p:sp>
      <p:sp>
        <p:nvSpPr>
          <p:cNvPr id="26" name="Rectangle 25"/>
          <p:cNvSpPr/>
          <p:nvPr/>
        </p:nvSpPr>
        <p:spPr>
          <a:xfrm>
            <a:off x="4391027" y="1295401"/>
            <a:ext cx="4429125" cy="5219700"/>
          </a:xfrm>
          <a:prstGeom prst="rect">
            <a:avLst/>
          </a:prstGeom>
          <a:no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61077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554"/>
                                        </p:tgtEl>
                                        <p:attrNameLst>
                                          <p:attrName>style.visibility</p:attrName>
                                        </p:attrNameLst>
                                      </p:cBhvr>
                                      <p:to>
                                        <p:strVal val="visible"/>
                                      </p:to>
                                    </p:set>
                                    <p:animEffect transition="in" filter="fade">
                                      <p:cBhvr>
                                        <p:cTn id="11" dur="500"/>
                                        <p:tgtEl>
                                          <p:spTgt spid="23554"/>
                                        </p:tgtEl>
                                      </p:cBhvr>
                                    </p:animEffect>
                                  </p:childTnLst>
                                </p:cTn>
                              </p:par>
                              <p:par>
                                <p:cTn id="12" presetID="10" presetClass="entr" presetSubtype="0" fill="hold" nodeType="withEffect">
                                  <p:stCondLst>
                                    <p:cond delay="0"/>
                                  </p:stCondLst>
                                  <p:childTnLst>
                                    <p:set>
                                      <p:cBhvr>
                                        <p:cTn id="13" dur="1" fill="hold">
                                          <p:stCondLst>
                                            <p:cond delay="0"/>
                                          </p:stCondLst>
                                        </p:cTn>
                                        <p:tgtEl>
                                          <p:spTgt spid="23555"/>
                                        </p:tgtEl>
                                        <p:attrNameLst>
                                          <p:attrName>style.visibility</p:attrName>
                                        </p:attrNameLst>
                                      </p:cBhvr>
                                      <p:to>
                                        <p:strVal val="visible"/>
                                      </p:to>
                                    </p:set>
                                    <p:animEffect transition="in" filter="fade">
                                      <p:cBhvr>
                                        <p:cTn id="14" dur="500"/>
                                        <p:tgtEl>
                                          <p:spTgt spid="23555"/>
                                        </p:tgtEl>
                                      </p:cBhvr>
                                    </p:animEffect>
                                  </p:childTnLst>
                                </p:cTn>
                              </p:par>
                              <p:par>
                                <p:cTn id="15" presetID="10" presetClass="entr" presetSubtype="0" fill="hold" nodeType="withEffect">
                                  <p:stCondLst>
                                    <p:cond delay="0"/>
                                  </p:stCondLst>
                                  <p:childTnLst>
                                    <p:set>
                                      <p:cBhvr>
                                        <p:cTn id="16" dur="1" fill="hold">
                                          <p:stCondLst>
                                            <p:cond delay="0"/>
                                          </p:stCondLst>
                                        </p:cTn>
                                        <p:tgtEl>
                                          <p:spTgt spid="23556"/>
                                        </p:tgtEl>
                                        <p:attrNameLst>
                                          <p:attrName>style.visibility</p:attrName>
                                        </p:attrNameLst>
                                      </p:cBhvr>
                                      <p:to>
                                        <p:strVal val="visible"/>
                                      </p:to>
                                    </p:set>
                                    <p:animEffect transition="in" filter="fade">
                                      <p:cBhvr>
                                        <p:cTn id="17" dur="500"/>
                                        <p:tgtEl>
                                          <p:spTgt spid="2355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p:bldP spid="24" grpId="0"/>
      <p:bldP spid="25" grpId="0"/>
      <p:bldP spid="2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47901"/>
            <a:ext cx="76200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latin typeface="Futura Bk BT" panose="020B0502020204020303" pitchFamily="34" charset="0"/>
              </a:rPr>
              <a:t>Discounted Cash Flow</a:t>
            </a:r>
            <a:endParaRPr lang="en-US" dirty="0">
              <a:latin typeface="Futura Bk BT" panose="020B0502020204020303" pitchFamily="34" charset="0"/>
            </a:endParaRP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DCF SCENARIO Analysis – Property Resale</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85910"/>
            <a:ext cx="1257300" cy="742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650" y="2209800"/>
            <a:ext cx="17526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8333"/>
          <a:stretch/>
        </p:blipFill>
        <p:spPr bwMode="auto">
          <a:xfrm>
            <a:off x="2971802" y="2057401"/>
            <a:ext cx="733425"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424112" y="1572995"/>
            <a:ext cx="1828800" cy="646331"/>
          </a:xfrm>
          <a:prstGeom prst="rect">
            <a:avLst/>
          </a:prstGeom>
          <a:noFill/>
        </p:spPr>
        <p:txBody>
          <a:bodyPr wrap="square" rtlCol="0">
            <a:spAutoFit/>
          </a:bodyPr>
          <a:lstStyle/>
          <a:p>
            <a:pPr algn="ctr"/>
            <a:r>
              <a:rPr lang="en-US" dirty="0" smtClean="0">
                <a:latin typeface="Futura Hv BT" panose="020B0702020204020204" pitchFamily="34" charset="0"/>
              </a:rPr>
              <a:t>Base Scenario</a:t>
            </a:r>
          </a:p>
          <a:p>
            <a:pPr algn="ctr"/>
            <a:r>
              <a:rPr lang="en-US" dirty="0" smtClean="0">
                <a:latin typeface="Futura Hv BT" panose="020B0702020204020204" pitchFamily="34" charset="0"/>
              </a:rPr>
              <a:t>Cap NOI</a:t>
            </a:r>
          </a:p>
        </p:txBody>
      </p:sp>
      <p:sp>
        <p:nvSpPr>
          <p:cNvPr id="19" name="Rectangle 18"/>
          <p:cNvSpPr/>
          <p:nvPr/>
        </p:nvSpPr>
        <p:spPr>
          <a:xfrm>
            <a:off x="3019425" y="4724400"/>
            <a:ext cx="6858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96001" y="4724400"/>
            <a:ext cx="762001"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495800" y="1502539"/>
            <a:ext cx="4191000" cy="715581"/>
          </a:xfrm>
          <a:prstGeom prst="rect">
            <a:avLst/>
          </a:prstGeom>
          <a:noFill/>
        </p:spPr>
        <p:txBody>
          <a:bodyPr wrap="square" rtlCol="0">
            <a:spAutoFit/>
          </a:bodyPr>
          <a:lstStyle/>
          <a:p>
            <a:pPr algn="ctr" fontAlgn="base">
              <a:spcBef>
                <a:spcPct val="25000"/>
              </a:spcBef>
              <a:spcAft>
                <a:spcPct val="0"/>
              </a:spcAft>
              <a:buClr>
                <a:srgbClr val="69BE28"/>
              </a:buClr>
            </a:pPr>
            <a:r>
              <a:rPr lang="en-US" kern="0" dirty="0" smtClean="0">
                <a:solidFill>
                  <a:srgbClr val="000000"/>
                </a:solidFill>
                <a:latin typeface="Arnhem Pro Bln" pitchFamily="50" charset="0"/>
              </a:rPr>
              <a:t>Grossed up to stabilized</a:t>
            </a:r>
          </a:p>
          <a:p>
            <a:pPr algn="ctr" fontAlgn="base">
              <a:spcBef>
                <a:spcPct val="25000"/>
              </a:spcBef>
              <a:spcAft>
                <a:spcPct val="0"/>
              </a:spcAft>
              <a:buClr>
                <a:srgbClr val="69BE28"/>
              </a:buClr>
            </a:pPr>
            <a:r>
              <a:rPr lang="en-US" kern="0" dirty="0" smtClean="0">
                <a:solidFill>
                  <a:srgbClr val="000000"/>
                </a:solidFill>
                <a:latin typeface="Arnhem Pro Bln" pitchFamily="50" charset="0"/>
              </a:rPr>
              <a:t>Market vacancy of 10% </a:t>
            </a:r>
          </a:p>
        </p:txBody>
      </p:sp>
      <p:sp>
        <p:nvSpPr>
          <p:cNvPr id="26" name="Rectangle 25"/>
          <p:cNvSpPr/>
          <p:nvPr/>
        </p:nvSpPr>
        <p:spPr>
          <a:xfrm>
            <a:off x="5181600" y="1295401"/>
            <a:ext cx="2819400" cy="5219700"/>
          </a:xfrm>
          <a:prstGeom prst="rect">
            <a:avLst/>
          </a:prstGeom>
          <a:no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99547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578"/>
                                        </p:tgtEl>
                                        <p:attrNameLst>
                                          <p:attrName>style.visibility</p:attrName>
                                        </p:attrNameLst>
                                      </p:cBhvr>
                                      <p:to>
                                        <p:strVal val="visible"/>
                                      </p:to>
                                    </p:set>
                                    <p:animEffect transition="in" filter="fade">
                                      <p:cBhvr>
                                        <p:cTn id="11" dur="500"/>
                                        <p:tgtEl>
                                          <p:spTgt spid="2457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Appraisal Curve Balls</a:t>
            </a:r>
            <a:endParaRPr lang="en-US" dirty="0">
              <a:latin typeface="Futura Bk BT" panose="020B0502020204020303" pitchFamily="34" charset="0"/>
            </a:endParaRPr>
          </a:p>
        </p:txBody>
      </p:sp>
      <p:sp>
        <p:nvSpPr>
          <p:cNvPr id="3" name="Content Placeholder 2"/>
          <p:cNvSpPr>
            <a:spLocks noGrp="1"/>
          </p:cNvSpPr>
          <p:nvPr>
            <p:ph idx="1"/>
          </p:nvPr>
        </p:nvSpPr>
        <p:spPr>
          <a:xfrm>
            <a:off x="1022352" y="1016000"/>
            <a:ext cx="8121649" cy="4851400"/>
          </a:xfrm>
        </p:spPr>
        <p:txBody>
          <a:bodyPr/>
          <a:lstStyle/>
          <a:p>
            <a:pPr marL="0" indent="0">
              <a:buNone/>
            </a:pPr>
            <a:endParaRPr lang="en-US" dirty="0"/>
          </a:p>
          <a:p>
            <a:pPr marL="0" indent="0">
              <a:buNone/>
            </a:pPr>
            <a:r>
              <a:rPr lang="en-US" dirty="0" smtClean="0">
                <a:latin typeface="Futura Hv BT" panose="020B0702020204020204" pitchFamily="34" charset="0"/>
              </a:rPr>
              <a:t>Taxes </a:t>
            </a:r>
          </a:p>
          <a:p>
            <a:r>
              <a:rPr lang="en-US" dirty="0" smtClean="0">
                <a:latin typeface="Arnhem Pro Bln" pitchFamily="50" charset="0"/>
              </a:rPr>
              <a:t>State Law</a:t>
            </a:r>
          </a:p>
          <a:p>
            <a:r>
              <a:rPr lang="en-US" dirty="0" smtClean="0">
                <a:latin typeface="Arnhem Pro Bln" pitchFamily="50" charset="0"/>
              </a:rPr>
              <a:t>Value to Tax Value</a:t>
            </a:r>
          </a:p>
          <a:p>
            <a:r>
              <a:rPr lang="en-US" dirty="0" smtClean="0">
                <a:latin typeface="Arnhem Pro Bln" pitchFamily="50" charset="0"/>
              </a:rPr>
              <a:t>“Do Sales Trigger a reassessment?”</a:t>
            </a:r>
            <a:endParaRPr lang="en-US" dirty="0">
              <a:latin typeface="Arnhem Pro Bln" pitchFamily="50" charset="0"/>
            </a:endParaRP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Curve Balls</a:t>
            </a:r>
            <a:endParaRPr lang="en-US" sz="2000" b="1" kern="1400" cap="all" dirty="0">
              <a:solidFill>
                <a:srgbClr val="006A4D"/>
              </a:solidFill>
              <a:latin typeface="Futura Hv BT"/>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018" y="3810000"/>
            <a:ext cx="2263367"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502671"/>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History of the Office Building</a:t>
            </a:r>
            <a:endParaRPr lang="en-US" dirty="0">
              <a:latin typeface="Futura Bk BT" panose="020B0502020204020303" pitchFamily="34" charset="0"/>
            </a:endParaRPr>
          </a:p>
        </p:txBody>
      </p:sp>
      <p:sp>
        <p:nvSpPr>
          <p:cNvPr id="3" name="Content Placeholder 2"/>
          <p:cNvSpPr>
            <a:spLocks noGrp="1"/>
          </p:cNvSpPr>
          <p:nvPr>
            <p:ph idx="1"/>
          </p:nvPr>
        </p:nvSpPr>
        <p:spPr>
          <a:xfrm>
            <a:off x="1219200" y="838200"/>
            <a:ext cx="7772400" cy="1752600"/>
          </a:xfrm>
        </p:spPr>
        <p:txBody>
          <a:bodyPr/>
          <a:lstStyle/>
          <a:p>
            <a:pPr marL="0" indent="0">
              <a:lnSpc>
                <a:spcPct val="110000"/>
              </a:lnSpc>
              <a:spcBef>
                <a:spcPts val="1500"/>
              </a:spcBef>
              <a:spcAft>
                <a:spcPts val="0"/>
              </a:spcAft>
              <a:buNone/>
            </a:pPr>
            <a:r>
              <a:rPr lang="en-US" altLang="zh-TW" dirty="0" smtClean="0">
                <a:latin typeface="Futura Hv BT" panose="020B0702020204020204" pitchFamily="34" charset="0"/>
              </a:rPr>
              <a:t>Emergence of the modern office:</a:t>
            </a:r>
          </a:p>
          <a:p>
            <a:pPr lvl="0" eaLnBrk="0" hangingPunct="0">
              <a:lnSpc>
                <a:spcPct val="110000"/>
              </a:lnSpc>
              <a:spcBef>
                <a:spcPts val="600"/>
              </a:spcBef>
              <a:spcAft>
                <a:spcPts val="600"/>
              </a:spcAft>
            </a:pPr>
            <a:r>
              <a:rPr lang="en-US" dirty="0" smtClean="0">
                <a:latin typeface="Futura Bk BT" panose="020B0502020204020303" pitchFamily="34" charset="0"/>
              </a:rPr>
              <a:t>Multi-tenant Demand</a:t>
            </a:r>
          </a:p>
          <a:p>
            <a:pPr lvl="0" eaLnBrk="0" hangingPunct="0">
              <a:lnSpc>
                <a:spcPct val="110000"/>
              </a:lnSpc>
              <a:spcBef>
                <a:spcPts val="600"/>
              </a:spcBef>
              <a:spcAft>
                <a:spcPts val="600"/>
              </a:spcAft>
            </a:pPr>
            <a:r>
              <a:rPr lang="en-US" dirty="0" smtClean="0">
                <a:latin typeface="Futura Bk BT" panose="020B0502020204020303" pitchFamily="34" charset="0"/>
              </a:rPr>
              <a:t>Central Business Districts and Flatiron Buildings</a:t>
            </a:r>
            <a:endParaRPr lang="en-US" dirty="0">
              <a:latin typeface="Futura Bk BT" panose="020B0502020204020303" pitchFamily="34" charset="0"/>
            </a:endParaRPr>
          </a:p>
        </p:txBody>
      </p:sp>
      <p:pic>
        <p:nvPicPr>
          <p:cNvPr id="22530" name="Picture 2" descr="http://www.newyorkstatesearch.com/photos/New_York_City/photographs/New_York_City_3.jpg"/>
          <p:cNvPicPr>
            <a:picLocks noChangeAspect="1" noChangeArrowheads="1"/>
          </p:cNvPicPr>
          <p:nvPr/>
        </p:nvPicPr>
        <p:blipFill rotWithShape="1">
          <a:blip r:embed="rId2">
            <a:extLst>
              <a:ext uri="{28A0092B-C50C-407E-A947-70E740481C1C}">
                <a14:useLocalDpi xmlns:a14="http://schemas.microsoft.com/office/drawing/2010/main" val="0"/>
              </a:ext>
            </a:extLst>
          </a:blip>
          <a:srcRect l="8717" r="16644"/>
          <a:stretch/>
        </p:blipFill>
        <p:spPr bwMode="auto">
          <a:xfrm>
            <a:off x="1219200" y="2758207"/>
            <a:ext cx="4120159" cy="36764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534" name="Picture 6" descr="https://c1.staticflickr.com/3/2444/3573869382_807545600d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758207"/>
            <a:ext cx="2438400" cy="3677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154087"/>
      </p:ext>
    </p:extLst>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Appraisal Curve Balls</a:t>
            </a:r>
            <a:endParaRPr lang="en-US" dirty="0">
              <a:latin typeface="Futura Bk BT" panose="020B0502020204020303" pitchFamily="34" charset="0"/>
            </a:endParaRPr>
          </a:p>
        </p:txBody>
      </p:sp>
      <p:sp>
        <p:nvSpPr>
          <p:cNvPr id="3" name="Content Placeholder 2"/>
          <p:cNvSpPr>
            <a:spLocks noGrp="1"/>
          </p:cNvSpPr>
          <p:nvPr>
            <p:ph idx="1"/>
          </p:nvPr>
        </p:nvSpPr>
        <p:spPr>
          <a:xfrm>
            <a:off x="1022352" y="1016000"/>
            <a:ext cx="8121649" cy="4851400"/>
          </a:xfrm>
        </p:spPr>
        <p:txBody>
          <a:bodyPr/>
          <a:lstStyle/>
          <a:p>
            <a:pPr marL="0" indent="0">
              <a:buNone/>
            </a:pPr>
            <a:endParaRPr lang="en-US" dirty="0"/>
          </a:p>
          <a:p>
            <a:pPr marL="0" indent="0">
              <a:buNone/>
            </a:pPr>
            <a:r>
              <a:rPr lang="en-US" dirty="0" smtClean="0">
                <a:latin typeface="Futura Hv BT" panose="020B0702020204020204" pitchFamily="34" charset="0"/>
              </a:rPr>
              <a:t>Ground Leases </a:t>
            </a:r>
          </a:p>
          <a:p>
            <a:r>
              <a:rPr lang="en-US" dirty="0" smtClean="0">
                <a:latin typeface="Arnhem Pro Bln" pitchFamily="50" charset="0"/>
              </a:rPr>
              <a:t>Expense it or deduct leased fee?</a:t>
            </a:r>
          </a:p>
          <a:p>
            <a:r>
              <a:rPr lang="en-US" dirty="0" smtClean="0">
                <a:latin typeface="Arnhem Pro Bln" pitchFamily="50" charset="0"/>
              </a:rPr>
              <a:t>Risk – “Have you adjusted the cap rate?”</a:t>
            </a:r>
          </a:p>
          <a:p>
            <a:r>
              <a:rPr lang="en-US" dirty="0" smtClean="0">
                <a:latin typeface="Arnhem Pro Bln" pitchFamily="50" charset="0"/>
              </a:rPr>
              <a:t>Term</a:t>
            </a:r>
          </a:p>
          <a:p>
            <a:r>
              <a:rPr lang="en-US" dirty="0" smtClean="0">
                <a:latin typeface="Arnhem Pro Bln" pitchFamily="50" charset="0"/>
              </a:rPr>
              <a:t>Alternative Yields</a:t>
            </a:r>
          </a:p>
          <a:p>
            <a:r>
              <a:rPr lang="en-US" dirty="0" smtClean="0">
                <a:latin typeface="Arnhem Pro Bln" pitchFamily="50" charset="0"/>
              </a:rPr>
              <a:t>Subordinated – Is it? Yes / No</a:t>
            </a: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Curve Balls</a:t>
            </a:r>
            <a:endParaRPr lang="en-US" sz="2000" b="1" kern="1400" cap="all" dirty="0">
              <a:solidFill>
                <a:srgbClr val="006A4D"/>
              </a:solidFill>
              <a:latin typeface="Futura Hv BT"/>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4419600"/>
            <a:ext cx="243840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611005"/>
      </p:ext>
    </p:extLst>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Appraisal Curve Balls</a:t>
            </a:r>
            <a:endParaRPr lang="en-US" dirty="0">
              <a:latin typeface="Futura Bk BT" panose="020B0502020204020303" pitchFamily="34" charset="0"/>
            </a:endParaRPr>
          </a:p>
        </p:txBody>
      </p:sp>
      <p:sp>
        <p:nvSpPr>
          <p:cNvPr id="3" name="Content Placeholder 2"/>
          <p:cNvSpPr>
            <a:spLocks noGrp="1"/>
          </p:cNvSpPr>
          <p:nvPr>
            <p:ph idx="1"/>
          </p:nvPr>
        </p:nvSpPr>
        <p:spPr>
          <a:xfrm>
            <a:off x="1022352" y="1016000"/>
            <a:ext cx="8121649" cy="4851400"/>
          </a:xfrm>
        </p:spPr>
        <p:txBody>
          <a:bodyPr/>
          <a:lstStyle/>
          <a:p>
            <a:pPr marL="0" indent="0">
              <a:buNone/>
            </a:pPr>
            <a:endParaRPr lang="en-US" dirty="0" smtClean="0"/>
          </a:p>
          <a:p>
            <a:pPr marL="0" indent="0">
              <a:buNone/>
            </a:pPr>
            <a:r>
              <a:rPr lang="en-US" dirty="0" smtClean="0">
                <a:latin typeface="Futura Hv BT" panose="020B0702020204020204" pitchFamily="34" charset="0"/>
              </a:rPr>
              <a:t>Expansion Options / Renewals</a:t>
            </a:r>
          </a:p>
          <a:p>
            <a:r>
              <a:rPr lang="en-US" dirty="0" smtClean="0">
                <a:latin typeface="Arnhem Pro Bln" pitchFamily="50" charset="0"/>
              </a:rPr>
              <a:t>Account for Below Market Options</a:t>
            </a:r>
            <a:endParaRPr lang="en-US" dirty="0">
              <a:latin typeface="Arnhem Pro Bln" pitchFamily="50" charset="0"/>
            </a:endParaRPr>
          </a:p>
          <a:p>
            <a:r>
              <a:rPr lang="en-US" dirty="0" smtClean="0">
                <a:latin typeface="Arnhem Pro Bln" pitchFamily="50" charset="0"/>
              </a:rPr>
              <a:t>How to treat?</a:t>
            </a:r>
            <a:endParaRPr lang="en-US" dirty="0">
              <a:latin typeface="Arnhem Pro Bln" pitchFamily="50" charset="0"/>
            </a:endParaRPr>
          </a:p>
          <a:p>
            <a:pPr marL="0" indent="0">
              <a:buNone/>
            </a:pPr>
            <a:endParaRPr lang="en-US" dirty="0">
              <a:latin typeface="Futura Hv BT" panose="020B0702020204020204" pitchFamily="34" charset="0"/>
            </a:endParaRPr>
          </a:p>
          <a:p>
            <a:pPr marL="0" indent="0">
              <a:buNone/>
            </a:pPr>
            <a:r>
              <a:rPr lang="en-US" dirty="0" smtClean="0">
                <a:latin typeface="Futura Hv BT" panose="020B0702020204020204" pitchFamily="34" charset="0"/>
              </a:rPr>
              <a:t>Proposed Buildings</a:t>
            </a:r>
          </a:p>
          <a:p>
            <a:r>
              <a:rPr lang="en-US" dirty="0" smtClean="0">
                <a:latin typeface="Arnhem Pro Bln" pitchFamily="50" charset="0"/>
              </a:rPr>
              <a:t>Future Estimates</a:t>
            </a:r>
          </a:p>
          <a:p>
            <a:r>
              <a:rPr lang="en-US" dirty="0" smtClean="0">
                <a:latin typeface="Arnhem Pro Bln" pitchFamily="50" charset="0"/>
              </a:rPr>
              <a:t>Market Rate</a:t>
            </a:r>
          </a:p>
          <a:p>
            <a:r>
              <a:rPr lang="en-US" dirty="0" smtClean="0">
                <a:latin typeface="Arnhem Pro Bln" pitchFamily="50" charset="0"/>
              </a:rPr>
              <a:t>Absorption and Lease Up</a:t>
            </a: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Curve Balls</a:t>
            </a:r>
            <a:endParaRPr lang="en-US" sz="2000" b="1" kern="1400" cap="all" dirty="0">
              <a:solidFill>
                <a:srgbClr val="006A4D"/>
              </a:solidFill>
              <a:latin typeface="Futura Hv BT"/>
            </a:endParaRPr>
          </a:p>
        </p:txBody>
      </p:sp>
      <p:pic>
        <p:nvPicPr>
          <p:cNvPr id="27650" name="Picture 2" descr="http://www.sacbee.com/news/local/zas02i/picture16203059/ALTERNATES/FREE_960/med%20bldg%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800601"/>
            <a:ext cx="2971800" cy="14023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0" y="1981201"/>
            <a:ext cx="2286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2372364"/>
      </p:ext>
    </p:extLst>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Appraisal Curve Balls</a:t>
            </a:r>
            <a:endParaRPr lang="en-US" dirty="0">
              <a:latin typeface="Futura Bk BT" panose="020B0502020204020303" pitchFamily="34" charset="0"/>
            </a:endParaRPr>
          </a:p>
        </p:txBody>
      </p:sp>
      <p:sp>
        <p:nvSpPr>
          <p:cNvPr id="3" name="Content Placeholder 2"/>
          <p:cNvSpPr>
            <a:spLocks noGrp="1"/>
          </p:cNvSpPr>
          <p:nvPr>
            <p:ph idx="1"/>
          </p:nvPr>
        </p:nvSpPr>
        <p:spPr>
          <a:xfrm>
            <a:off x="1022352" y="1016000"/>
            <a:ext cx="8121649" cy="4851400"/>
          </a:xfrm>
        </p:spPr>
        <p:txBody>
          <a:bodyPr/>
          <a:lstStyle/>
          <a:p>
            <a:pPr marL="0" indent="0">
              <a:buNone/>
            </a:pPr>
            <a:endParaRPr lang="en-US" dirty="0"/>
          </a:p>
          <a:p>
            <a:pPr marL="0" indent="0">
              <a:buNone/>
            </a:pPr>
            <a:r>
              <a:rPr lang="en-US" dirty="0" smtClean="0">
                <a:latin typeface="Futura Hv BT" panose="020B0702020204020204" pitchFamily="34" charset="0"/>
              </a:rPr>
              <a:t>Fee Simple “Go Dark” Analysis</a:t>
            </a:r>
          </a:p>
          <a:p>
            <a:r>
              <a:rPr lang="en-US" dirty="0">
                <a:latin typeface="Arnhem Pro Bln" pitchFamily="50" charset="0"/>
              </a:rPr>
              <a:t>The fee simple analysis assumes the subject property to be vacant and available for lease, and is </a:t>
            </a:r>
            <a:r>
              <a:rPr lang="en-US" dirty="0" smtClean="0">
                <a:latin typeface="Arnhem Pro Bln" pitchFamily="50" charset="0"/>
              </a:rPr>
              <a:t>often referred </a:t>
            </a:r>
            <a:r>
              <a:rPr lang="en-US" dirty="0">
                <a:latin typeface="Arnhem Pro Bln" pitchFamily="50" charset="0"/>
              </a:rPr>
              <a:t>to as a “go dark” analysis.</a:t>
            </a:r>
            <a:endParaRPr lang="en-US" dirty="0" smtClean="0">
              <a:latin typeface="Arnhem Pro Bln" pitchFamily="50" charset="0"/>
            </a:endParaRP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Curve Balls</a:t>
            </a:r>
            <a:endParaRPr lang="en-US" sz="2000" b="1" kern="1400" cap="all" dirty="0">
              <a:solidFill>
                <a:srgbClr val="006A4D"/>
              </a:solidFill>
              <a:latin typeface="Futura Hv BT"/>
            </a:endParaRPr>
          </a:p>
        </p:txBody>
      </p:sp>
      <p:pic>
        <p:nvPicPr>
          <p:cNvPr id="49154" name="Picture 2" descr="gareth-malone-voyager-5-orig.JPG (1024×6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775" y="3200401"/>
            <a:ext cx="4641850" cy="30824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791367"/>
      </p:ext>
    </p:extLst>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Appraisal Curve Balls</a:t>
            </a:r>
            <a:endParaRPr lang="en-US" dirty="0">
              <a:latin typeface="Futura Bk BT" panose="020B0502020204020303" pitchFamily="34" charset="0"/>
            </a:endParaRPr>
          </a:p>
        </p:txBody>
      </p:sp>
      <p:sp>
        <p:nvSpPr>
          <p:cNvPr id="3" name="Content Placeholder 2"/>
          <p:cNvSpPr>
            <a:spLocks noGrp="1"/>
          </p:cNvSpPr>
          <p:nvPr>
            <p:ph idx="1"/>
          </p:nvPr>
        </p:nvSpPr>
        <p:spPr>
          <a:xfrm>
            <a:off x="1022352" y="1016000"/>
            <a:ext cx="8121649" cy="4851400"/>
          </a:xfrm>
        </p:spPr>
        <p:txBody>
          <a:bodyPr/>
          <a:lstStyle/>
          <a:p>
            <a:pPr marL="0" indent="0">
              <a:buNone/>
            </a:pPr>
            <a:endParaRPr lang="en-US" dirty="0"/>
          </a:p>
          <a:p>
            <a:pPr marL="0" indent="0">
              <a:buNone/>
            </a:pPr>
            <a:r>
              <a:rPr lang="en-US" dirty="0" smtClean="0">
                <a:latin typeface="Futura Hv BT" panose="020B0702020204020204" pitchFamily="34" charset="0"/>
              </a:rPr>
              <a:t>Fee Simple “Go Dark” Analysis – Steps to Take</a:t>
            </a:r>
          </a:p>
          <a:p>
            <a:pPr marL="0" indent="0">
              <a:buNone/>
            </a:pPr>
            <a:endParaRPr lang="en-US" dirty="0" smtClean="0">
              <a:latin typeface="Futura Hv BT" panose="020B0702020204020204" pitchFamily="34" charset="0"/>
            </a:endParaRPr>
          </a:p>
          <a:p>
            <a:pPr marL="457200" indent="-457200">
              <a:buFont typeface="+mj-lt"/>
              <a:buAutoNum type="arabicPeriod"/>
            </a:pPr>
            <a:r>
              <a:rPr lang="en-US" sz="2000" dirty="0"/>
              <a:t>Estimate appropriate market rent;</a:t>
            </a:r>
          </a:p>
          <a:p>
            <a:pPr marL="457200" indent="-457200">
              <a:buFont typeface="+mj-lt"/>
              <a:buAutoNum type="arabicPeriod"/>
            </a:pPr>
            <a:r>
              <a:rPr lang="en-US" sz="2000" dirty="0"/>
              <a:t>E</a:t>
            </a:r>
            <a:r>
              <a:rPr lang="en-US" sz="2000" dirty="0" smtClean="0"/>
              <a:t>stimate </a:t>
            </a:r>
            <a:r>
              <a:rPr lang="en-US" sz="2000" dirty="0"/>
              <a:t>applicable stabilized vacancy &amp; collection loss factors;</a:t>
            </a:r>
          </a:p>
          <a:p>
            <a:pPr marL="457200" indent="-457200">
              <a:buFont typeface="+mj-lt"/>
              <a:buAutoNum type="arabicPeriod"/>
            </a:pPr>
            <a:r>
              <a:rPr lang="en-US" sz="2000" dirty="0"/>
              <a:t>A</a:t>
            </a:r>
            <a:r>
              <a:rPr lang="en-US" sz="2000" dirty="0" smtClean="0"/>
              <a:t>djust </a:t>
            </a:r>
            <a:r>
              <a:rPr lang="en-US" sz="2000" dirty="0"/>
              <a:t>expenses estimates if necessary;</a:t>
            </a:r>
          </a:p>
          <a:p>
            <a:pPr marL="457200" indent="-457200">
              <a:buFont typeface="+mj-lt"/>
              <a:buAutoNum type="arabicPeriod"/>
            </a:pPr>
            <a:r>
              <a:rPr lang="en-US" sz="2000" dirty="0"/>
              <a:t>A</a:t>
            </a:r>
            <a:r>
              <a:rPr lang="en-US" sz="2000" dirty="0" smtClean="0"/>
              <a:t>djust </a:t>
            </a:r>
            <a:r>
              <a:rPr lang="en-US" sz="2000" dirty="0"/>
              <a:t>OAR due to risk for alternative tenancy;</a:t>
            </a:r>
          </a:p>
          <a:p>
            <a:pPr marL="457200" indent="-457200">
              <a:buFont typeface="+mj-lt"/>
              <a:buAutoNum type="arabicPeriod"/>
            </a:pPr>
            <a:r>
              <a:rPr lang="en-US" sz="2000" dirty="0"/>
              <a:t>E</a:t>
            </a:r>
            <a:r>
              <a:rPr lang="en-US" sz="2000" dirty="0" smtClean="0"/>
              <a:t>stimate </a:t>
            </a:r>
            <a:r>
              <a:rPr lang="en-US" sz="2000" dirty="0"/>
              <a:t>an appropriate period to lease-up the improvements;</a:t>
            </a:r>
          </a:p>
          <a:p>
            <a:pPr marL="457200" indent="-457200">
              <a:buFont typeface="+mj-lt"/>
              <a:buAutoNum type="arabicPeriod"/>
            </a:pPr>
            <a:r>
              <a:rPr lang="en-US" sz="2000" dirty="0"/>
              <a:t>P</a:t>
            </a:r>
            <a:r>
              <a:rPr lang="en-US" sz="2000" dirty="0" smtClean="0"/>
              <a:t>rovide </a:t>
            </a:r>
            <a:r>
              <a:rPr lang="en-US" sz="2000" dirty="0"/>
              <a:t>an allowance for leasing commissions;</a:t>
            </a:r>
          </a:p>
          <a:p>
            <a:pPr marL="457200" indent="-457200">
              <a:buFont typeface="+mj-lt"/>
              <a:buAutoNum type="arabicPeriod"/>
            </a:pPr>
            <a:r>
              <a:rPr lang="en-US" sz="2000" dirty="0"/>
              <a:t>P</a:t>
            </a:r>
            <a:r>
              <a:rPr lang="en-US" sz="2000" dirty="0" smtClean="0"/>
              <a:t>rovide </a:t>
            </a:r>
            <a:r>
              <a:rPr lang="en-US" sz="2000" dirty="0"/>
              <a:t>an allowance for tenant improvement/retrofit costs;</a:t>
            </a:r>
          </a:p>
          <a:p>
            <a:pPr marL="457200" indent="-457200">
              <a:buFont typeface="+mj-lt"/>
              <a:buAutoNum type="arabicPeriod"/>
            </a:pPr>
            <a:r>
              <a:rPr lang="en-US" sz="2000" dirty="0"/>
              <a:t>E</a:t>
            </a:r>
            <a:r>
              <a:rPr lang="en-US" sz="2000" dirty="0" smtClean="0"/>
              <a:t>stimate </a:t>
            </a:r>
            <a:r>
              <a:rPr lang="en-US" sz="2000" dirty="0"/>
              <a:t>developers profit;</a:t>
            </a:r>
            <a:endParaRPr lang="en-US" sz="2000" dirty="0" smtClean="0">
              <a:latin typeface="Arnhem Pro Bln" pitchFamily="50" charset="0"/>
            </a:endParaRP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Curve Balls</a:t>
            </a:r>
            <a:endParaRPr lang="en-US" sz="2000" b="1" kern="1400" cap="all" dirty="0">
              <a:solidFill>
                <a:srgbClr val="006A4D"/>
              </a:solidFill>
              <a:latin typeface="Futura Hv BT"/>
            </a:endParaRPr>
          </a:p>
        </p:txBody>
      </p:sp>
    </p:spTree>
    <p:extLst>
      <p:ext uri="{BB962C8B-B14F-4D97-AF65-F5344CB8AC3E}">
        <p14:creationId xmlns:p14="http://schemas.microsoft.com/office/powerpoint/2010/main" val="1206731724"/>
      </p:ext>
    </p:extLst>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Appraisal Curve Balls</a:t>
            </a:r>
            <a:endParaRPr lang="en-US" dirty="0">
              <a:latin typeface="Futura Bk BT" panose="020B0502020204020303" pitchFamily="34" charset="0"/>
            </a:endParaRPr>
          </a:p>
        </p:txBody>
      </p:sp>
      <p:sp>
        <p:nvSpPr>
          <p:cNvPr id="3" name="Content Placeholder 2"/>
          <p:cNvSpPr>
            <a:spLocks noGrp="1"/>
          </p:cNvSpPr>
          <p:nvPr>
            <p:ph idx="1"/>
          </p:nvPr>
        </p:nvSpPr>
        <p:spPr>
          <a:xfrm>
            <a:off x="1022352" y="1016000"/>
            <a:ext cx="8121649" cy="4851400"/>
          </a:xfrm>
        </p:spPr>
        <p:txBody>
          <a:bodyPr/>
          <a:lstStyle/>
          <a:p>
            <a:pPr marL="0" indent="0">
              <a:buNone/>
            </a:pPr>
            <a:endParaRPr lang="en-US" dirty="0"/>
          </a:p>
          <a:p>
            <a:pPr marL="0" indent="0">
              <a:buNone/>
            </a:pPr>
            <a:r>
              <a:rPr lang="en-US" dirty="0" smtClean="0">
                <a:latin typeface="Futura Hv BT" panose="020B0702020204020204" pitchFamily="34" charset="0"/>
              </a:rPr>
              <a:t>Fee Simple “Go Dark” Analysis</a:t>
            </a:r>
          </a:p>
          <a:p>
            <a:pPr marL="457200" indent="-457200">
              <a:buFont typeface="+mj-lt"/>
              <a:buAutoNum type="arabicPeriod"/>
            </a:pPr>
            <a:endParaRPr lang="en-US" sz="2000" dirty="0" smtClean="0">
              <a:latin typeface="Arnhem Pro Bln" pitchFamily="50" charset="0"/>
            </a:endParaRP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Curve Balls</a:t>
            </a:r>
            <a:endParaRPr lang="en-US" sz="2000" b="1" kern="1400" cap="all" dirty="0">
              <a:solidFill>
                <a:srgbClr val="006A4D"/>
              </a:solidFill>
              <a:latin typeface="Futura Hv BT"/>
            </a:endParaRPr>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84543"/>
            <a:ext cx="7239000" cy="343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111398"/>
      </p:ext>
    </p:extLst>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Curve Balls</a:t>
            </a:r>
            <a:endParaRPr lang="en-US" sz="2000" b="1" kern="1400" cap="all" dirty="0">
              <a:solidFill>
                <a:srgbClr val="006A4D"/>
              </a:solidFill>
              <a:latin typeface="Futura Hv BT"/>
            </a:endParaRPr>
          </a:p>
        </p:txBody>
      </p:sp>
      <p:sp>
        <p:nvSpPr>
          <p:cNvPr id="2" name="Title 1"/>
          <p:cNvSpPr>
            <a:spLocks noGrp="1"/>
          </p:cNvSpPr>
          <p:nvPr>
            <p:ph type="title"/>
          </p:nvPr>
        </p:nvSpPr>
        <p:spPr/>
        <p:txBody>
          <a:bodyPr/>
          <a:lstStyle/>
          <a:p>
            <a:r>
              <a:rPr lang="en-US" dirty="0">
                <a:latin typeface="Futura Bk BT" panose="020B0502020204020303" pitchFamily="34" charset="0"/>
              </a:rPr>
              <a:t>Appraisal Curve Balls</a:t>
            </a:r>
          </a:p>
        </p:txBody>
      </p:sp>
      <p:sp>
        <p:nvSpPr>
          <p:cNvPr id="8" name="Content Placeholder 2"/>
          <p:cNvSpPr txBox="1">
            <a:spLocks/>
          </p:cNvSpPr>
          <p:nvPr/>
        </p:nvSpPr>
        <p:spPr bwMode="auto">
          <a:xfrm>
            <a:off x="1295400" y="1600200"/>
            <a:ext cx="73914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8600" indent="-228600" algn="l" rtl="0" fontAlgn="base">
              <a:spcBef>
                <a:spcPct val="25000"/>
              </a:spcBef>
              <a:spcAft>
                <a:spcPct val="0"/>
              </a:spcAft>
              <a:buClr>
                <a:srgbClr val="69BE28"/>
              </a:buClr>
              <a:buFont typeface="Wingdings" pitchFamily="2" charset="2"/>
              <a:buChar char="§"/>
              <a:defRPr sz="2400">
                <a:solidFill>
                  <a:srgbClr val="000000"/>
                </a:solidFill>
                <a:latin typeface="+mn-lt"/>
                <a:ea typeface="+mn-ea"/>
                <a:cs typeface="+mn-cs"/>
              </a:defRPr>
            </a:lvl1pPr>
            <a:lvl2pPr marL="461963" indent="-231775" algn="l" rtl="0" fontAlgn="base">
              <a:spcBef>
                <a:spcPct val="0"/>
              </a:spcBef>
              <a:spcAft>
                <a:spcPct val="0"/>
              </a:spcAft>
              <a:buClr>
                <a:srgbClr val="B2B2B2"/>
              </a:buClr>
              <a:buChar char="•"/>
              <a:defRPr sz="2400">
                <a:solidFill>
                  <a:schemeClr val="tx1"/>
                </a:solidFill>
                <a:latin typeface="+mn-lt"/>
                <a:cs typeface="+mn-cs"/>
              </a:defRPr>
            </a:lvl2pPr>
            <a:lvl3pPr marL="749300" indent="-173038" algn="l" rtl="0" fontAlgn="base">
              <a:spcBef>
                <a:spcPct val="0"/>
              </a:spcBef>
              <a:spcAft>
                <a:spcPct val="0"/>
              </a:spcAft>
              <a:buClr>
                <a:schemeClr val="tx1"/>
              </a:buClr>
              <a:buFont typeface="Arial" charset="0"/>
              <a:buChar char="–"/>
              <a:defRPr sz="2000">
                <a:solidFill>
                  <a:schemeClr val="tx1"/>
                </a:solidFill>
                <a:latin typeface="+mn-lt"/>
                <a:cs typeface="+mn-cs"/>
              </a:defRPr>
            </a:lvl3pPr>
            <a:lvl4pPr marL="1042988" indent="-179388" algn="l" rtl="0" fontAlgn="base">
              <a:spcBef>
                <a:spcPct val="0"/>
              </a:spcBef>
              <a:spcAft>
                <a:spcPct val="0"/>
              </a:spcAft>
              <a:buClr>
                <a:schemeClr val="tx1"/>
              </a:buClr>
              <a:buFont typeface="Arial Unicode MS" pitchFamily="34" charset="-128"/>
              <a:buChar char="–"/>
              <a:defRPr sz="1600">
                <a:solidFill>
                  <a:srgbClr val="000000"/>
                </a:solidFill>
                <a:latin typeface="+mn-lt"/>
                <a:cs typeface="+mn-cs"/>
              </a:defRPr>
            </a:lvl4pPr>
            <a:lvl5pPr marL="1282700" indent="-125413" algn="l" rtl="0" fontAlgn="base">
              <a:spcBef>
                <a:spcPct val="0"/>
              </a:spcBef>
              <a:spcAft>
                <a:spcPct val="0"/>
              </a:spcAft>
              <a:buClr>
                <a:schemeClr val="tx1"/>
              </a:buClr>
              <a:buChar char="•"/>
              <a:defRPr sz="1600">
                <a:solidFill>
                  <a:srgbClr val="000000"/>
                </a:solidFill>
                <a:latin typeface="+mn-lt"/>
                <a:cs typeface="+mn-cs"/>
              </a:defRPr>
            </a:lvl5pPr>
            <a:lvl6pPr marL="1739900" indent="-125413" algn="l" rtl="0" fontAlgn="base">
              <a:spcBef>
                <a:spcPct val="0"/>
              </a:spcBef>
              <a:spcAft>
                <a:spcPct val="0"/>
              </a:spcAft>
              <a:buClr>
                <a:schemeClr val="tx1"/>
              </a:buClr>
              <a:buChar char="•"/>
              <a:defRPr sz="1600">
                <a:solidFill>
                  <a:srgbClr val="000000"/>
                </a:solidFill>
                <a:latin typeface="+mn-lt"/>
                <a:cs typeface="+mn-cs"/>
              </a:defRPr>
            </a:lvl6pPr>
            <a:lvl7pPr marL="2197100" indent="-125413" algn="l" rtl="0" fontAlgn="base">
              <a:spcBef>
                <a:spcPct val="0"/>
              </a:spcBef>
              <a:spcAft>
                <a:spcPct val="0"/>
              </a:spcAft>
              <a:buClr>
                <a:schemeClr val="tx1"/>
              </a:buClr>
              <a:buChar char="•"/>
              <a:defRPr sz="1600">
                <a:solidFill>
                  <a:srgbClr val="000000"/>
                </a:solidFill>
                <a:latin typeface="+mn-lt"/>
                <a:cs typeface="+mn-cs"/>
              </a:defRPr>
            </a:lvl7pPr>
            <a:lvl8pPr marL="2654300" indent="-125413" algn="l" rtl="0" fontAlgn="base">
              <a:spcBef>
                <a:spcPct val="0"/>
              </a:spcBef>
              <a:spcAft>
                <a:spcPct val="0"/>
              </a:spcAft>
              <a:buClr>
                <a:schemeClr val="tx1"/>
              </a:buClr>
              <a:buChar char="•"/>
              <a:defRPr sz="1600">
                <a:solidFill>
                  <a:srgbClr val="000000"/>
                </a:solidFill>
                <a:latin typeface="+mn-lt"/>
                <a:cs typeface="+mn-cs"/>
              </a:defRPr>
            </a:lvl8pPr>
            <a:lvl9pPr marL="3111500" indent="-125413" algn="l" rtl="0" fontAlgn="base">
              <a:spcBef>
                <a:spcPct val="0"/>
              </a:spcBef>
              <a:spcAft>
                <a:spcPct val="0"/>
              </a:spcAft>
              <a:buClr>
                <a:schemeClr val="tx1"/>
              </a:buClr>
              <a:buChar char="•"/>
              <a:defRPr sz="1600">
                <a:solidFill>
                  <a:srgbClr val="000000"/>
                </a:solidFill>
                <a:latin typeface="+mn-lt"/>
                <a:cs typeface="+mn-cs"/>
              </a:defRPr>
            </a:lvl9pPr>
          </a:lstStyle>
          <a:p>
            <a:pPr marL="0" indent="0" algn="just">
              <a:buNone/>
            </a:pPr>
            <a:r>
              <a:rPr lang="en-US" sz="2000" dirty="0" smtClean="0">
                <a:latin typeface="Futura Hv BT" panose="020B0702020204020204" pitchFamily="34" charset="0"/>
              </a:rPr>
              <a:t>Lease-Up Discount</a:t>
            </a:r>
            <a:endParaRPr lang="en-US" sz="2000" kern="0" dirty="0" smtClean="0">
              <a:latin typeface="Arnhem Pro Bln" pitchFamily="50" charset="0"/>
            </a:endParaRPr>
          </a:p>
          <a:p>
            <a:pPr marL="0" indent="0" algn="just">
              <a:buNone/>
            </a:pPr>
            <a:r>
              <a:rPr lang="en-US" sz="2000" kern="0" dirty="0" smtClean="0">
                <a:latin typeface="Arnhem Pro Bln" pitchFamily="50" charset="0"/>
              </a:rPr>
              <a:t>The</a:t>
            </a:r>
            <a:r>
              <a:rPr lang="en-US" sz="2000" kern="0" dirty="0">
                <a:latin typeface="Arnhem Pro Bln" pitchFamily="50" charset="0"/>
              </a:rPr>
              <a:t> discount required to account for the expenses incurred before the property achieves a stabilized occupancy</a:t>
            </a:r>
            <a:r>
              <a:rPr lang="en-US" sz="2000" kern="0" dirty="0" smtClean="0">
                <a:latin typeface="Arnhem Pro Bln" pitchFamily="50" charset="0"/>
              </a:rPr>
              <a:t>.</a:t>
            </a:r>
            <a:endParaRPr lang="en-US" sz="2000" kern="0" dirty="0">
              <a:latin typeface="Arnhem Pro Bln" pitchFamily="50" charset="0"/>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2819401"/>
            <a:ext cx="689610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715000" y="3276600"/>
            <a:ext cx="6858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00200" y="4648201"/>
            <a:ext cx="5638800" cy="190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86402" y="4114800"/>
            <a:ext cx="914399"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521804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650"/>
                                        </p:tgtEl>
                                        <p:attrNameLst>
                                          <p:attrName>style.visibility</p:attrName>
                                        </p:attrNameLst>
                                      </p:cBhvr>
                                      <p:to>
                                        <p:strVal val="visible"/>
                                      </p:to>
                                    </p:set>
                                    <p:animEffect transition="in" filter="fade">
                                      <p:cBhvr>
                                        <p:cTn id="11" dur="500"/>
                                        <p:tgtEl>
                                          <p:spTgt spid="2765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Appraisal Curve Balls</a:t>
            </a:r>
            <a:endParaRPr lang="en-US" dirty="0">
              <a:latin typeface="Futura Bk BT" panose="020B0502020204020303" pitchFamily="34" charset="0"/>
            </a:endParaRPr>
          </a:p>
        </p:txBody>
      </p:sp>
      <p:sp>
        <p:nvSpPr>
          <p:cNvPr id="3" name="Content Placeholder 2"/>
          <p:cNvSpPr>
            <a:spLocks noGrp="1"/>
          </p:cNvSpPr>
          <p:nvPr>
            <p:ph idx="1"/>
          </p:nvPr>
        </p:nvSpPr>
        <p:spPr>
          <a:xfrm>
            <a:off x="1022351" y="1016000"/>
            <a:ext cx="7816850" cy="4851400"/>
          </a:xfrm>
        </p:spPr>
        <p:txBody>
          <a:bodyPr/>
          <a:lstStyle/>
          <a:p>
            <a:pPr marL="0" indent="0">
              <a:buNone/>
            </a:pPr>
            <a:endParaRPr lang="en-US" dirty="0"/>
          </a:p>
          <a:p>
            <a:pPr marL="0" indent="0">
              <a:buNone/>
            </a:pPr>
            <a:r>
              <a:rPr lang="en-US" dirty="0" smtClean="0">
                <a:latin typeface="Futura Hv BT" panose="020B0702020204020204" pitchFamily="34" charset="0"/>
              </a:rPr>
              <a:t>Above Market Rents</a:t>
            </a:r>
          </a:p>
          <a:p>
            <a:pPr marL="0" indent="0">
              <a:buNone/>
            </a:pPr>
            <a:r>
              <a:rPr lang="en-US" sz="1800" dirty="0">
                <a:latin typeface="Arnhem Pro Bln" pitchFamily="50" charset="0"/>
              </a:rPr>
              <a:t>“In recognition of the subject’s above market rental rate, we have taken the present value lump sum of the difference between market rent and contract rent and added it to our direct capitalization value conclusion. For our purposes, we have assumed that market rent will grow by 3.00% annually. The tables below outline the calculations:”</a:t>
            </a:r>
          </a:p>
        </p:txBody>
      </p:sp>
      <p:sp>
        <p:nvSpPr>
          <p:cNvPr id="5" name="TextBox 4"/>
          <p:cNvSpPr txBox="1"/>
          <p:nvPr/>
        </p:nvSpPr>
        <p:spPr>
          <a:xfrm>
            <a:off x="990600" y="685800"/>
            <a:ext cx="7696200" cy="400110"/>
          </a:xfrm>
          <a:prstGeom prst="rect">
            <a:avLst/>
          </a:prstGeom>
          <a:noFill/>
        </p:spPr>
        <p:txBody>
          <a:bodyPr wrap="square" rtlCol="0">
            <a:spAutoFit/>
          </a:bodyPr>
          <a:lstStyle/>
          <a:p>
            <a:pPr algn="ctr"/>
            <a:r>
              <a:rPr lang="en-US" sz="2000" b="1" kern="1400" cap="all" dirty="0" smtClean="0">
                <a:solidFill>
                  <a:srgbClr val="006A4D"/>
                </a:solidFill>
                <a:latin typeface="Futura Hv BT"/>
              </a:rPr>
              <a:t>Curve Balls</a:t>
            </a:r>
            <a:endParaRPr lang="en-US" sz="2000" b="1" kern="1400" cap="all" dirty="0">
              <a:solidFill>
                <a:srgbClr val="006A4D"/>
              </a:solidFill>
              <a:latin typeface="Futura Hv BT"/>
            </a:endParaRP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2" y="3445207"/>
            <a:ext cx="7772399" cy="1322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1" y="4806096"/>
            <a:ext cx="7772400" cy="1670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9991977"/>
      </p:ext>
    </p:extLst>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New Office Designs</a:t>
            </a:r>
            <a:endParaRPr lang="en-US" dirty="0">
              <a:latin typeface="Futura Bk BT" panose="020B0502020204020303" pitchFamily="34" charset="0"/>
            </a:endParaRPr>
          </a:p>
        </p:txBody>
      </p:sp>
      <p:pic>
        <p:nvPicPr>
          <p:cNvPr id="28677" name="Picture 5" descr="N:\Team-Research\Broker Requests\Cherry, John\2015-7-15_Appraiser Presentation\Creative Designs\Bldg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885826"/>
            <a:ext cx="278130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N:\Team-Research\Broker Requests\Cherry, John\2015-7-15_Appraiser Presentation\Creative Designs\Bldg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425" y="885826"/>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28679" name="Picture 7" descr="N:\Team-Research\Broker Requests\Cherry, John\2015-7-15_Appraiser Presentation\Creative Designs\Bldg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725" y="1859535"/>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descr="N:\Team-Research\Broker Requests\Cherry, John\2015-7-15_Appraiser Presentation\Creative Designs\Bldg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325" y="4550156"/>
            <a:ext cx="2781300" cy="1983995"/>
          </a:xfrm>
          <a:prstGeom prst="rect">
            <a:avLst/>
          </a:prstGeom>
          <a:noFill/>
          <a:extLst>
            <a:ext uri="{909E8E84-426E-40DD-AFC4-6F175D3DCCD1}">
              <a14:hiddenFill xmlns:a14="http://schemas.microsoft.com/office/drawing/2010/main">
                <a:solidFill>
                  <a:srgbClr val="FFFFFF"/>
                </a:solidFill>
              </a14:hiddenFill>
            </a:ext>
          </a:extLst>
        </p:spPr>
      </p:pic>
      <p:pic>
        <p:nvPicPr>
          <p:cNvPr id="28681" name="Picture 9" descr="N:\Team-Research\Broker Requests\Cherry, John\2015-7-15_Appraiser Presentation\Creative Designs\Bldg 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6325" y="2692527"/>
            <a:ext cx="2781300" cy="1705864"/>
          </a:xfrm>
          <a:prstGeom prst="rect">
            <a:avLst/>
          </a:prstGeom>
          <a:noFill/>
          <a:extLst>
            <a:ext uri="{909E8E84-426E-40DD-AFC4-6F175D3DCCD1}">
              <a14:hiddenFill xmlns:a14="http://schemas.microsoft.com/office/drawing/2010/main">
                <a:solidFill>
                  <a:srgbClr val="FFFFFF"/>
                </a:solidFill>
              </a14:hiddenFill>
            </a:ext>
          </a:extLst>
        </p:spPr>
      </p:pic>
      <p:pic>
        <p:nvPicPr>
          <p:cNvPr id="28682" name="Picture 10" descr="N:\Team-Research\Broker Requests\Cherry, John\2015-7-15_Appraiser Presentation\Creative Designs\Bldg 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1726" y="3829050"/>
            <a:ext cx="2705101" cy="2705101"/>
          </a:xfrm>
          <a:prstGeom prst="rect">
            <a:avLst/>
          </a:prstGeom>
          <a:noFill/>
          <a:extLst>
            <a:ext uri="{909E8E84-426E-40DD-AFC4-6F175D3DCCD1}">
              <a14:hiddenFill xmlns:a14="http://schemas.microsoft.com/office/drawing/2010/main">
                <a:solidFill>
                  <a:srgbClr val="FFFFFF"/>
                </a:solidFill>
              </a14:hiddenFill>
            </a:ext>
          </a:extLst>
        </p:spPr>
      </p:pic>
      <p:pic>
        <p:nvPicPr>
          <p:cNvPr id="28683" name="Picture 11" descr="N:\Team-Research\Broker Requests\Cherry, John\2015-7-15_Appraiser Presentation\Creative Designs\Bldg 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2425" y="3908490"/>
            <a:ext cx="1790700" cy="1283335"/>
          </a:xfrm>
          <a:prstGeom prst="rect">
            <a:avLst/>
          </a:prstGeom>
          <a:noFill/>
          <a:extLst>
            <a:ext uri="{909E8E84-426E-40DD-AFC4-6F175D3DCCD1}">
              <a14:hiddenFill xmlns:a14="http://schemas.microsoft.com/office/drawing/2010/main">
                <a:solidFill>
                  <a:srgbClr val="FFFFFF"/>
                </a:solidFill>
              </a14:hiddenFill>
            </a:ext>
          </a:extLst>
        </p:spPr>
      </p:pic>
      <p:pic>
        <p:nvPicPr>
          <p:cNvPr id="28684" name="Picture 12" descr="N:\Team-Research\Broker Requests\Cherry, John\2015-7-15_Appraiser Presentation\Creative Designs\Bldg 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62426" y="5465699"/>
            <a:ext cx="1790700" cy="10684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81725" y="838201"/>
            <a:ext cx="2705100" cy="830997"/>
          </a:xfrm>
          <a:prstGeom prst="rect">
            <a:avLst/>
          </a:prstGeom>
        </p:spPr>
        <p:txBody>
          <a:bodyPr wrap="square">
            <a:spAutoFit/>
          </a:bodyPr>
          <a:lstStyle/>
          <a:p>
            <a:r>
              <a:rPr lang="en-US" sz="2400" dirty="0" smtClean="0">
                <a:latin typeface="Arnhem Pro Bln" pitchFamily="50" charset="0"/>
              </a:rPr>
              <a:t>An odd exterior is nothing new….</a:t>
            </a:r>
            <a:endParaRPr lang="en-US" sz="2400" dirty="0">
              <a:latin typeface="Arnhem Pro Bln" pitchFamily="50" charset="0"/>
            </a:endParaRPr>
          </a:p>
        </p:txBody>
      </p:sp>
    </p:spTree>
    <p:extLst>
      <p:ext uri="{BB962C8B-B14F-4D97-AF65-F5344CB8AC3E}">
        <p14:creationId xmlns:p14="http://schemas.microsoft.com/office/powerpoint/2010/main" val="49900763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28677"/>
                                        </p:tgtEl>
                                        <p:attrNameLst>
                                          <p:attrName>style.visibility</p:attrName>
                                        </p:attrNameLst>
                                      </p:cBhvr>
                                      <p:to>
                                        <p:strVal val="visible"/>
                                      </p:to>
                                    </p:set>
                                    <p:animEffect transition="in" filter="wipe(left)">
                                      <p:cBhvr>
                                        <p:cTn id="11" dur="1000"/>
                                        <p:tgtEl>
                                          <p:spTgt spid="28677"/>
                                        </p:tgtEl>
                                      </p:cBhvr>
                                    </p:animEffect>
                                  </p:childTnLst>
                                </p:cTn>
                              </p:par>
                              <p:par>
                                <p:cTn id="12" presetID="22" presetClass="entr" presetSubtype="2" fill="hold" nodeType="withEffect">
                                  <p:stCondLst>
                                    <p:cond delay="1000"/>
                                  </p:stCondLst>
                                  <p:childTnLst>
                                    <p:set>
                                      <p:cBhvr>
                                        <p:cTn id="13" dur="1" fill="hold">
                                          <p:stCondLst>
                                            <p:cond delay="0"/>
                                          </p:stCondLst>
                                        </p:cTn>
                                        <p:tgtEl>
                                          <p:spTgt spid="28681"/>
                                        </p:tgtEl>
                                        <p:attrNameLst>
                                          <p:attrName>style.visibility</p:attrName>
                                        </p:attrNameLst>
                                      </p:cBhvr>
                                      <p:to>
                                        <p:strVal val="visible"/>
                                      </p:to>
                                    </p:set>
                                    <p:animEffect transition="in" filter="wipe(right)">
                                      <p:cBhvr>
                                        <p:cTn id="14" dur="1000"/>
                                        <p:tgtEl>
                                          <p:spTgt spid="28681"/>
                                        </p:tgtEl>
                                      </p:cBhvr>
                                    </p:animEffect>
                                  </p:childTnLst>
                                </p:cTn>
                              </p:par>
                              <p:par>
                                <p:cTn id="15" presetID="22" presetClass="entr" presetSubtype="8" fill="hold" nodeType="withEffect">
                                  <p:stCondLst>
                                    <p:cond delay="1000"/>
                                  </p:stCondLst>
                                  <p:childTnLst>
                                    <p:set>
                                      <p:cBhvr>
                                        <p:cTn id="16" dur="1" fill="hold">
                                          <p:stCondLst>
                                            <p:cond delay="0"/>
                                          </p:stCondLst>
                                        </p:cTn>
                                        <p:tgtEl>
                                          <p:spTgt spid="28680"/>
                                        </p:tgtEl>
                                        <p:attrNameLst>
                                          <p:attrName>style.visibility</p:attrName>
                                        </p:attrNameLst>
                                      </p:cBhvr>
                                      <p:to>
                                        <p:strVal val="visible"/>
                                      </p:to>
                                    </p:set>
                                    <p:animEffect transition="in" filter="wipe(left)">
                                      <p:cBhvr>
                                        <p:cTn id="17" dur="1000"/>
                                        <p:tgtEl>
                                          <p:spTgt spid="28680"/>
                                        </p:tgtEl>
                                      </p:cBhvr>
                                    </p:animEffect>
                                  </p:childTnLst>
                                </p:cTn>
                              </p:par>
                              <p:par>
                                <p:cTn id="18" presetID="22" presetClass="entr" presetSubtype="1" fill="hold" nodeType="withEffect">
                                  <p:stCondLst>
                                    <p:cond delay="1000"/>
                                  </p:stCondLst>
                                  <p:childTnLst>
                                    <p:set>
                                      <p:cBhvr>
                                        <p:cTn id="19" dur="1" fill="hold">
                                          <p:stCondLst>
                                            <p:cond delay="0"/>
                                          </p:stCondLst>
                                        </p:cTn>
                                        <p:tgtEl>
                                          <p:spTgt spid="28678"/>
                                        </p:tgtEl>
                                        <p:attrNameLst>
                                          <p:attrName>style.visibility</p:attrName>
                                        </p:attrNameLst>
                                      </p:cBhvr>
                                      <p:to>
                                        <p:strVal val="visible"/>
                                      </p:to>
                                    </p:set>
                                    <p:animEffect transition="in" filter="wipe(up)">
                                      <p:cBhvr>
                                        <p:cTn id="20" dur="1000"/>
                                        <p:tgtEl>
                                          <p:spTgt spid="28678"/>
                                        </p:tgtEl>
                                      </p:cBhvr>
                                    </p:animEffect>
                                  </p:childTnLst>
                                </p:cTn>
                              </p:par>
                              <p:par>
                                <p:cTn id="21" presetID="22" presetClass="entr" presetSubtype="4" fill="hold" nodeType="withEffect">
                                  <p:stCondLst>
                                    <p:cond delay="1000"/>
                                  </p:stCondLst>
                                  <p:childTnLst>
                                    <p:set>
                                      <p:cBhvr>
                                        <p:cTn id="22" dur="1" fill="hold">
                                          <p:stCondLst>
                                            <p:cond delay="0"/>
                                          </p:stCondLst>
                                        </p:cTn>
                                        <p:tgtEl>
                                          <p:spTgt spid="28683"/>
                                        </p:tgtEl>
                                        <p:attrNameLst>
                                          <p:attrName>style.visibility</p:attrName>
                                        </p:attrNameLst>
                                      </p:cBhvr>
                                      <p:to>
                                        <p:strVal val="visible"/>
                                      </p:to>
                                    </p:set>
                                    <p:animEffect transition="in" filter="wipe(down)">
                                      <p:cBhvr>
                                        <p:cTn id="23" dur="1000"/>
                                        <p:tgtEl>
                                          <p:spTgt spid="28683"/>
                                        </p:tgtEl>
                                      </p:cBhvr>
                                    </p:animEffect>
                                  </p:childTnLst>
                                </p:cTn>
                              </p:par>
                              <p:par>
                                <p:cTn id="24" presetID="22" presetClass="entr" presetSubtype="2" fill="hold" nodeType="withEffect">
                                  <p:stCondLst>
                                    <p:cond delay="1000"/>
                                  </p:stCondLst>
                                  <p:childTnLst>
                                    <p:set>
                                      <p:cBhvr>
                                        <p:cTn id="25" dur="1" fill="hold">
                                          <p:stCondLst>
                                            <p:cond delay="0"/>
                                          </p:stCondLst>
                                        </p:cTn>
                                        <p:tgtEl>
                                          <p:spTgt spid="28684"/>
                                        </p:tgtEl>
                                        <p:attrNameLst>
                                          <p:attrName>style.visibility</p:attrName>
                                        </p:attrNameLst>
                                      </p:cBhvr>
                                      <p:to>
                                        <p:strVal val="visible"/>
                                      </p:to>
                                    </p:set>
                                    <p:animEffect transition="in" filter="wipe(right)">
                                      <p:cBhvr>
                                        <p:cTn id="26" dur="1000"/>
                                        <p:tgtEl>
                                          <p:spTgt spid="28684"/>
                                        </p:tgtEl>
                                      </p:cBhvr>
                                    </p:animEffect>
                                  </p:childTnLst>
                                </p:cTn>
                              </p:par>
                              <p:par>
                                <p:cTn id="27" presetID="22" presetClass="entr" presetSubtype="8" fill="hold" nodeType="withEffect">
                                  <p:stCondLst>
                                    <p:cond delay="1000"/>
                                  </p:stCondLst>
                                  <p:childTnLst>
                                    <p:set>
                                      <p:cBhvr>
                                        <p:cTn id="28" dur="1" fill="hold">
                                          <p:stCondLst>
                                            <p:cond delay="0"/>
                                          </p:stCondLst>
                                        </p:cTn>
                                        <p:tgtEl>
                                          <p:spTgt spid="28682"/>
                                        </p:tgtEl>
                                        <p:attrNameLst>
                                          <p:attrName>style.visibility</p:attrName>
                                        </p:attrNameLst>
                                      </p:cBhvr>
                                      <p:to>
                                        <p:strVal val="visible"/>
                                      </p:to>
                                    </p:set>
                                    <p:animEffect transition="in" filter="wipe(left)">
                                      <p:cBhvr>
                                        <p:cTn id="29" dur="1000"/>
                                        <p:tgtEl>
                                          <p:spTgt spid="28682"/>
                                        </p:tgtEl>
                                      </p:cBhvr>
                                    </p:animEffect>
                                  </p:childTnLst>
                                </p:cTn>
                              </p:par>
                              <p:par>
                                <p:cTn id="30" presetID="22" presetClass="entr" presetSubtype="4" fill="hold" nodeType="withEffect">
                                  <p:stCondLst>
                                    <p:cond delay="1000"/>
                                  </p:stCondLst>
                                  <p:childTnLst>
                                    <p:set>
                                      <p:cBhvr>
                                        <p:cTn id="31" dur="1" fill="hold">
                                          <p:stCondLst>
                                            <p:cond delay="0"/>
                                          </p:stCondLst>
                                        </p:cTn>
                                        <p:tgtEl>
                                          <p:spTgt spid="28679"/>
                                        </p:tgtEl>
                                        <p:attrNameLst>
                                          <p:attrName>style.visibility</p:attrName>
                                        </p:attrNameLst>
                                      </p:cBhvr>
                                      <p:to>
                                        <p:strVal val="visible"/>
                                      </p:to>
                                    </p:set>
                                    <p:animEffect transition="in" filter="wipe(down)">
                                      <p:cBhvr>
                                        <p:cTn id="32" dur="10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New Office Designs</a:t>
            </a:r>
            <a:endParaRPr lang="en-US" dirty="0">
              <a:latin typeface="Futura Bk BT" panose="020B0502020204020303" pitchFamily="34" charset="0"/>
            </a:endParaRPr>
          </a:p>
        </p:txBody>
      </p:sp>
      <p:pic>
        <p:nvPicPr>
          <p:cNvPr id="29699" name="Picture 3" descr="N:\Team-Research\Broker Requests\Cherry, John\2015-7-15_Appraiser Presentation\Creative Designs\amazing-creative-workspaces-office-spaces-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2" y="1295401"/>
            <a:ext cx="6924675" cy="4697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444756"/>
      </p:ext>
    </p:extLst>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New Office Designs</a:t>
            </a:r>
            <a:endParaRPr lang="en-US" dirty="0">
              <a:latin typeface="Futura Bk BT" panose="020B0502020204020303" pitchFamily="34" charset="0"/>
            </a:endParaRPr>
          </a:p>
        </p:txBody>
      </p:sp>
      <p:pic>
        <p:nvPicPr>
          <p:cNvPr id="30722" name="Picture 2" descr="N:\Team-Research\Broker Requests\Cherry, John\2015-7-15_Appraiser Presentation\Creative Designs\amazing-creative-workspaces-office-spaces-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2" y="1066800"/>
            <a:ext cx="7196809"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895540"/>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History of the Office Building</a:t>
            </a:r>
            <a:endParaRPr lang="en-US" dirty="0">
              <a:latin typeface="Futura Bk BT" panose="020B0502020204020303" pitchFamily="34" charset="0"/>
            </a:endParaRPr>
          </a:p>
        </p:txBody>
      </p:sp>
      <p:sp>
        <p:nvSpPr>
          <p:cNvPr id="3" name="Content Placeholder 2"/>
          <p:cNvSpPr>
            <a:spLocks noGrp="1"/>
          </p:cNvSpPr>
          <p:nvPr>
            <p:ph idx="1"/>
          </p:nvPr>
        </p:nvSpPr>
        <p:spPr>
          <a:xfrm>
            <a:off x="1219200" y="838200"/>
            <a:ext cx="7772400" cy="1752600"/>
          </a:xfrm>
        </p:spPr>
        <p:txBody>
          <a:bodyPr/>
          <a:lstStyle/>
          <a:p>
            <a:pPr marL="0" indent="0">
              <a:lnSpc>
                <a:spcPct val="110000"/>
              </a:lnSpc>
              <a:spcBef>
                <a:spcPts val="1500"/>
              </a:spcBef>
              <a:spcAft>
                <a:spcPts val="0"/>
              </a:spcAft>
              <a:buNone/>
            </a:pPr>
            <a:r>
              <a:rPr lang="en-US" altLang="zh-TW" dirty="0" smtClean="0">
                <a:latin typeface="Futura Hv BT" panose="020B0702020204020204" pitchFamily="34" charset="0"/>
              </a:rPr>
              <a:t>Ultra Modern Office Space:</a:t>
            </a:r>
          </a:p>
          <a:p>
            <a:pPr lvl="0" eaLnBrk="0" hangingPunct="0">
              <a:lnSpc>
                <a:spcPct val="110000"/>
              </a:lnSpc>
              <a:spcBef>
                <a:spcPts val="600"/>
              </a:spcBef>
              <a:spcAft>
                <a:spcPts val="600"/>
              </a:spcAft>
            </a:pPr>
            <a:r>
              <a:rPr lang="en-US" dirty="0" smtClean="0">
                <a:latin typeface="Futura Bk BT" panose="020B0502020204020303" pitchFamily="34" charset="0"/>
              </a:rPr>
              <a:t>Open Floor Space, Collaborative Environments</a:t>
            </a:r>
          </a:p>
          <a:p>
            <a:pPr lvl="0" eaLnBrk="0" hangingPunct="0">
              <a:lnSpc>
                <a:spcPct val="110000"/>
              </a:lnSpc>
              <a:spcBef>
                <a:spcPts val="600"/>
              </a:spcBef>
              <a:spcAft>
                <a:spcPts val="600"/>
              </a:spcAft>
            </a:pPr>
            <a:r>
              <a:rPr lang="en-US" dirty="0" smtClean="0">
                <a:latin typeface="Futura Bk BT" panose="020B0502020204020303" pitchFamily="34" charset="0"/>
              </a:rPr>
              <a:t>Unconventional design, unique features</a:t>
            </a:r>
            <a:endParaRPr lang="en-US" dirty="0">
              <a:latin typeface="Futura Bk BT" panose="020B0502020204020303" pitchFamily="34" charset="0"/>
            </a:endParaRP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486151"/>
            <a:ext cx="3874814"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678113"/>
            <a:ext cx="3121025"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565425"/>
      </p:ext>
    </p:extLst>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New Office Designs</a:t>
            </a:r>
            <a:endParaRPr lang="en-US" dirty="0">
              <a:latin typeface="Futura Bk BT" panose="020B0502020204020303" pitchFamily="34" charset="0"/>
            </a:endParaRPr>
          </a:p>
        </p:txBody>
      </p:sp>
      <p:pic>
        <p:nvPicPr>
          <p:cNvPr id="31746" name="Picture 2" descr="N:\Team-Research\Broker Requests\Cherry, John\2015-7-15_Appraiser Presentation\Creative Designs\amazing-creative-workspaces-office-spaces-12-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14401"/>
            <a:ext cx="6842126" cy="51315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576409"/>
      </p:ext>
    </p:extLst>
  </p:cSld>
  <p:clrMapOvr>
    <a:masterClrMapping/>
  </p:clrMapOvr>
  <p:transition spd="med">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New Office Designs</a:t>
            </a:r>
            <a:endParaRPr lang="en-US" dirty="0">
              <a:latin typeface="Futura Bk BT" panose="020B0502020204020303" pitchFamily="34" charset="0"/>
            </a:endParaRPr>
          </a:p>
        </p:txBody>
      </p:sp>
      <p:pic>
        <p:nvPicPr>
          <p:cNvPr id="32770" name="Picture 2" descr="N:\Team-Research\Broker Requests\Cherry, John\2015-7-15_Appraiser Presentation\Creative Designs\amazing-creative-workspaces-office-spaces-12-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2" y="1438276"/>
            <a:ext cx="7534275" cy="40667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739046"/>
      </p:ext>
    </p:extLst>
  </p:cSld>
  <p:clrMapOvr>
    <a:masterClrMapping/>
  </p:clrMapOvr>
  <p:transition spd="med">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New Office Designs</a:t>
            </a:r>
            <a:endParaRPr lang="en-US" dirty="0">
              <a:latin typeface="Futura Bk BT" panose="020B0502020204020303" pitchFamily="34" charset="0"/>
            </a:endParaRPr>
          </a:p>
        </p:txBody>
      </p:sp>
      <p:pic>
        <p:nvPicPr>
          <p:cNvPr id="33794" name="Picture 2" descr="N:\Team-Research\Broker Requests\Cherry, John\2015-7-15_Appraiser Presentation\Creative Designs\amazing-creative-workspaces-office-spaces-1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2" y="1006619"/>
            <a:ext cx="7324725" cy="49941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601498"/>
      </p:ext>
    </p:extLst>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New Office Designs</a:t>
            </a:r>
            <a:endParaRPr lang="en-US" dirty="0">
              <a:latin typeface="Futura Bk BT" panose="020B0502020204020303" pitchFamily="34" charset="0"/>
            </a:endParaRPr>
          </a:p>
        </p:txBody>
      </p:sp>
      <p:pic>
        <p:nvPicPr>
          <p:cNvPr id="34818" name="Picture 2" descr="N:\Team-Research\Broker Requests\Cherry, John\2015-7-15_Appraiser Presentation\Creative Designs\amazing-creative-workspaces-office-spaces-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2" y="914402"/>
            <a:ext cx="6829425" cy="52229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89490"/>
      </p:ext>
    </p:extLst>
  </p:cSld>
  <p:clrMapOvr>
    <a:masterClrMapping/>
  </p:clrMapOvr>
  <p:transition spd="med">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New Office Designs</a:t>
            </a:r>
            <a:endParaRPr lang="en-US" dirty="0">
              <a:latin typeface="Futura Bk BT" panose="020B0502020204020303" pitchFamily="34" charset="0"/>
            </a:endParaRPr>
          </a:p>
        </p:txBody>
      </p:sp>
      <p:pic>
        <p:nvPicPr>
          <p:cNvPr id="35842" name="Picture 2" descr="N:\Team-Research\Broker Requests\Cherry, John\2015-7-15_Appraiser Presentation\Creative Designs\amazing-creative-workspaces-office-spaces-1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90600"/>
            <a:ext cx="7196810"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669516"/>
      </p:ext>
    </p:extLst>
  </p:cSld>
  <p:clrMapOvr>
    <a:masterClrMapping/>
  </p:clrMapOvr>
  <p:transition spd="med">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New Office Designs</a:t>
            </a:r>
            <a:endParaRPr lang="en-US" dirty="0">
              <a:latin typeface="Futura Bk BT" panose="020B0502020204020303" pitchFamily="34" charset="0"/>
            </a:endParaRPr>
          </a:p>
        </p:txBody>
      </p:sp>
      <p:pic>
        <p:nvPicPr>
          <p:cNvPr id="28675" name="Picture 3" descr="C:\Users\TDeese\AppData\Local\Microsoft\Windows\Temporary Internet Files\Content.Outlook\K7IRYDRQ\amazing-creative-workspaces-office-spaces-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2" y="1219200"/>
            <a:ext cx="7425281" cy="495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988401"/>
      </p:ext>
    </p:extLst>
  </p:cSld>
  <p:clrMapOvr>
    <a:masterClrMapping/>
  </p:clrMapOvr>
  <p:transition spd="med">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utura Bk BT" panose="020B0502020204020303" pitchFamily="34" charset="0"/>
              </a:rPr>
              <a:t>New Office Designs</a:t>
            </a:r>
            <a:endParaRPr lang="en-US" dirty="0">
              <a:latin typeface="Futura Bk BT" panose="020B0502020204020303" pitchFamily="34" charset="0"/>
            </a:endParaRPr>
          </a:p>
        </p:txBody>
      </p:sp>
      <p:pic>
        <p:nvPicPr>
          <p:cNvPr id="28674" name="Picture 2" descr="kirk1_800.jpg (800×4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52600"/>
            <a:ext cx="7543800" cy="44036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1219202" y="1143000"/>
            <a:ext cx="6369049" cy="914400"/>
          </a:xfrm>
        </p:spPr>
        <p:txBody>
          <a:bodyPr/>
          <a:lstStyle/>
          <a:p>
            <a:pPr marL="0" indent="0">
              <a:buNone/>
            </a:pPr>
            <a:r>
              <a:rPr lang="en-US" dirty="0" smtClean="0">
                <a:latin typeface="Arnhem Pro Bln" pitchFamily="50" charset="0"/>
              </a:rPr>
              <a:t>CBRE Los Angeles - Workplace 360</a:t>
            </a:r>
          </a:p>
        </p:txBody>
      </p:sp>
    </p:spTree>
    <p:extLst>
      <p:ext uri="{BB962C8B-B14F-4D97-AF65-F5344CB8AC3E}">
        <p14:creationId xmlns:p14="http://schemas.microsoft.com/office/powerpoint/2010/main" val="421336548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581400" y="4953000"/>
            <a:ext cx="2514600" cy="53340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05200" y="4040438"/>
            <a:ext cx="2895600" cy="2929007"/>
          </a:xfrm>
          <a:prstGeom prst="rect">
            <a:avLst/>
          </a:prstGeom>
          <a:noFill/>
        </p:spPr>
        <p:txBody>
          <a:bodyPr wrap="square" rtlCol="0">
            <a:spAutoFit/>
          </a:bodyPr>
          <a:lstStyle/>
          <a:p>
            <a:pPr>
              <a:spcBef>
                <a:spcPts val="200"/>
              </a:spcBef>
            </a:pPr>
            <a:r>
              <a:rPr lang="en-US" sz="1600" b="1" kern="0" dirty="0" smtClean="0">
                <a:latin typeface="Futura Bk BT" panose="020B0502020204020303" pitchFamily="34" charset="0"/>
              </a:rPr>
              <a:t>John </a:t>
            </a:r>
            <a:r>
              <a:rPr lang="en-US" sz="1600" b="1" kern="0" dirty="0">
                <a:latin typeface="Futura Bk BT" panose="020B0502020204020303" pitchFamily="34" charset="0"/>
              </a:rPr>
              <a:t>W. Cherry Jr., MAI, </a:t>
            </a:r>
            <a:r>
              <a:rPr lang="en-US" sz="1600" b="1" kern="0" dirty="0" smtClean="0">
                <a:latin typeface="Futura Bk BT" panose="020B0502020204020303" pitchFamily="34" charset="0"/>
              </a:rPr>
              <a:t>CRE </a:t>
            </a:r>
            <a:endParaRPr lang="en-US" sz="1600" b="1" kern="0" dirty="0">
              <a:latin typeface="Futura Bk BT" panose="020B0502020204020303" pitchFamily="34" charset="0"/>
            </a:endParaRPr>
          </a:p>
          <a:p>
            <a:pPr>
              <a:spcBef>
                <a:spcPts val="200"/>
              </a:spcBef>
            </a:pPr>
            <a:r>
              <a:rPr lang="en-US" b="1" dirty="0">
                <a:solidFill>
                  <a:srgbClr val="69BE28"/>
                </a:solidFill>
              </a:rPr>
              <a:t>Managing Director</a:t>
            </a:r>
          </a:p>
          <a:p>
            <a:pPr>
              <a:spcBef>
                <a:spcPts val="200"/>
              </a:spcBef>
            </a:pPr>
            <a:r>
              <a:rPr lang="en-US" sz="1600" b="1" kern="0" dirty="0">
                <a:latin typeface="Futura Bk BT" panose="020B0502020204020303" pitchFamily="34" charset="0"/>
                <a:cs typeface="Arial" pitchFamily="34" charset="0"/>
              </a:rPr>
              <a:t>Valuation &amp; Advisory </a:t>
            </a:r>
            <a:r>
              <a:rPr lang="en-US" sz="1600" b="1" kern="0" dirty="0" smtClean="0">
                <a:latin typeface="Futura Bk BT" panose="020B0502020204020303" pitchFamily="34" charset="0"/>
                <a:cs typeface="Arial" pitchFamily="34" charset="0"/>
              </a:rPr>
              <a:t>Services</a:t>
            </a:r>
          </a:p>
          <a:p>
            <a:pPr>
              <a:spcBef>
                <a:spcPts val="200"/>
              </a:spcBef>
            </a:pPr>
            <a:r>
              <a:rPr lang="en-US" b="1" kern="0" dirty="0" smtClean="0">
                <a:solidFill>
                  <a:schemeClr val="bg1"/>
                </a:solidFill>
                <a:latin typeface="Futura Bk BT" panose="020B0502020204020303" pitchFamily="34" charset="0"/>
                <a:cs typeface="Arial" pitchFamily="34" charset="0"/>
              </a:rPr>
              <a:t>John.Cherry@cbre.com</a:t>
            </a:r>
            <a:endParaRPr lang="en-US" b="1" kern="0" dirty="0">
              <a:solidFill>
                <a:schemeClr val="bg1"/>
              </a:solidFill>
              <a:latin typeface="Futura Bk BT" panose="020B0502020204020303" pitchFamily="34" charset="0"/>
              <a:cs typeface="Arial" pitchFamily="34" charset="0"/>
            </a:endParaRPr>
          </a:p>
          <a:p>
            <a:pPr>
              <a:spcBef>
                <a:spcPts val="200"/>
              </a:spcBef>
            </a:pPr>
            <a:r>
              <a:rPr lang="en-US" b="1" kern="0" dirty="0" smtClean="0">
                <a:solidFill>
                  <a:schemeClr val="bg1"/>
                </a:solidFill>
                <a:latin typeface="Futura Bk BT" panose="020B0502020204020303" pitchFamily="34" charset="0"/>
                <a:cs typeface="Arial" pitchFamily="34" charset="0"/>
              </a:rPr>
              <a:t>404.812.5028</a:t>
            </a:r>
            <a:endParaRPr lang="en-US" b="1" kern="0" dirty="0">
              <a:solidFill>
                <a:schemeClr val="bg1"/>
              </a:solidFill>
              <a:latin typeface="Futura Bk BT" panose="020B0502020204020303" pitchFamily="34" charset="0"/>
              <a:cs typeface="Arial" pitchFamily="34" charset="0"/>
            </a:endParaRPr>
          </a:p>
          <a:p>
            <a:pPr>
              <a:spcBef>
                <a:spcPts val="200"/>
              </a:spcBef>
            </a:pPr>
            <a:endParaRPr lang="en-US" b="1" kern="0" dirty="0">
              <a:latin typeface="Futura Bk BT" panose="020B0502020204020303" pitchFamily="34" charset="0"/>
              <a:cs typeface="Arial" pitchFamily="34" charset="0"/>
            </a:endParaRPr>
          </a:p>
          <a:p>
            <a:r>
              <a:rPr lang="en-US" u="sng" dirty="0">
                <a:solidFill>
                  <a:srgbClr val="00B050"/>
                </a:solidFill>
                <a:hlinkClick r:id="rId2"/>
              </a:rPr>
              <a:t>Meet the National Office Valuation Team</a:t>
            </a:r>
            <a:endParaRPr lang="en-US" dirty="0">
              <a:solidFill>
                <a:srgbClr val="00B050"/>
              </a:solidFill>
            </a:endParaRPr>
          </a:p>
          <a:p>
            <a:endParaRPr lang="en-US" dirty="0" smtClean="0"/>
          </a:p>
          <a:p>
            <a:endParaRPr lang="en-US" dirty="0"/>
          </a:p>
        </p:txBody>
      </p:sp>
      <p:sp>
        <p:nvSpPr>
          <p:cNvPr id="2" name="Title 1"/>
          <p:cNvSpPr>
            <a:spLocks noGrp="1"/>
          </p:cNvSpPr>
          <p:nvPr>
            <p:ph type="title"/>
          </p:nvPr>
        </p:nvSpPr>
        <p:spPr/>
        <p:txBody>
          <a:bodyPr/>
          <a:lstStyle/>
          <a:p>
            <a:r>
              <a:rPr lang="en-US" dirty="0" smtClean="0">
                <a:latin typeface="Futura Bk BT" panose="020B0502020204020303" pitchFamily="34" charset="0"/>
              </a:rPr>
              <a:t>Contact Information</a:t>
            </a:r>
            <a:endParaRPr lang="en-US" dirty="0">
              <a:latin typeface="Futura Bk BT" panose="020B0502020204020303" pitchFamily="34" charset="0"/>
            </a:endParaRPr>
          </a:p>
        </p:txBody>
      </p:sp>
      <p:pic>
        <p:nvPicPr>
          <p:cNvPr id="1028" name="Picture 4" descr="http://www.cbre.us/o/atlanta/AssetLibrary/JohnCherry-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296317"/>
            <a:ext cx="1981200" cy="26416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009403"/>
      </p:ext>
    </p:extLst>
  </p:cSld>
  <p:clrMapOvr>
    <a:masterClrMapping/>
  </p:clrMapOvr>
  <p:transition spd="med">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022352" y="53975"/>
            <a:ext cx="7769225" cy="427039"/>
          </a:xfrm>
        </p:spPr>
        <p:txBody>
          <a:bodyPr/>
          <a:lstStyle/>
          <a:p>
            <a:r>
              <a:rPr lang="en-US" dirty="0">
                <a:latin typeface="Futura Bk BT" panose="020B0502020204020303" pitchFamily="34" charset="0"/>
              </a:rPr>
              <a:t>Q&amp;A Session</a:t>
            </a:r>
          </a:p>
        </p:txBody>
      </p:sp>
      <p:pic>
        <p:nvPicPr>
          <p:cNvPr id="6" name="Picture 2" descr="C:\Users\jnliao\Desktop\~~~ STOCK PHOTOS ~~~\~ HIGH Resolution images - Various Sources\Raster\~ Concepts\question-mark - MODIFIED REDUX.jpg"/>
          <p:cNvPicPr>
            <a:picLocks noChangeAspect="1" noChangeArrowheads="1"/>
          </p:cNvPicPr>
          <p:nvPr/>
        </p:nvPicPr>
        <p:blipFill>
          <a:blip r:embed="rId2" cstate="print"/>
          <a:srcRect/>
          <a:stretch>
            <a:fillRect/>
          </a:stretch>
        </p:blipFill>
        <p:spPr bwMode="auto">
          <a:xfrm>
            <a:off x="2554750" y="1485901"/>
            <a:ext cx="4000500" cy="4000500"/>
          </a:xfrm>
          <a:prstGeom prst="rect">
            <a:avLst/>
          </a:prstGeom>
          <a:noFill/>
        </p:spPr>
      </p:pic>
    </p:spTree>
    <p:extLst>
      <p:ext uri="{BB962C8B-B14F-4D97-AF65-F5344CB8AC3E}">
        <p14:creationId xmlns:p14="http://schemas.microsoft.com/office/powerpoint/2010/main" val="1685573908"/>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352" y="53975"/>
            <a:ext cx="7769225" cy="427039"/>
          </a:xfrm>
        </p:spPr>
        <p:txBody>
          <a:bodyPr/>
          <a:lstStyle/>
          <a:p>
            <a:r>
              <a:rPr lang="en-US" dirty="0">
                <a:latin typeface="Futura Bk BT" panose="020B0502020204020303" pitchFamily="34" charset="0"/>
              </a:rPr>
              <a:t>Atlanta Market Overview</a:t>
            </a:r>
          </a:p>
        </p:txBody>
      </p:sp>
      <p:sp>
        <p:nvSpPr>
          <p:cNvPr id="3" name="Rectangle 2"/>
          <p:cNvSpPr/>
          <p:nvPr/>
        </p:nvSpPr>
        <p:spPr>
          <a:xfrm>
            <a:off x="914400" y="762002"/>
            <a:ext cx="2358338" cy="954107"/>
          </a:xfrm>
          <a:prstGeom prst="rect">
            <a:avLst/>
          </a:prstGeom>
        </p:spPr>
        <p:txBody>
          <a:bodyPr wrap="none">
            <a:spAutoFit/>
          </a:bodyPr>
          <a:lstStyle/>
          <a:p>
            <a:r>
              <a:rPr lang="en-US" sz="3200" b="1" kern="0" dirty="0" smtClean="0">
                <a:solidFill>
                  <a:srgbClr val="006B54"/>
                </a:solidFill>
                <a:latin typeface="Futura Bk BT" panose="020B0502020204020303" pitchFamily="34" charset="0"/>
                <a:cs typeface="Arial" pitchFamily="34" charset="0"/>
              </a:rPr>
              <a:t>Atlanta</a:t>
            </a:r>
          </a:p>
          <a:p>
            <a:r>
              <a:rPr lang="en-US" sz="2400" b="1" kern="0" dirty="0" smtClean="0">
                <a:latin typeface="Futura Hv BT" panose="020B0702020204020204" pitchFamily="34" charset="0"/>
                <a:cs typeface="Arial" pitchFamily="34" charset="0"/>
              </a:rPr>
              <a:t>Market Drivers</a:t>
            </a:r>
          </a:p>
        </p:txBody>
      </p:sp>
      <p:pic>
        <p:nvPicPr>
          <p:cNvPr id="7170" name="Picture 2" descr="N:\Team-Research\Broker Requests\Cherry, John\2015-1-15_IPT Presentation\Georg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918" y="1023497"/>
            <a:ext cx="2209800" cy="2162175"/>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Connector 3"/>
          <p:cNvSpPr/>
          <p:nvPr/>
        </p:nvSpPr>
        <p:spPr>
          <a:xfrm>
            <a:off x="7289457" y="1453755"/>
            <a:ext cx="228600" cy="228600"/>
          </a:xfrm>
          <a:prstGeom prst="flowChartConnector">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2381073"/>
            <a:ext cx="5029200" cy="1200329"/>
          </a:xfrm>
          <a:prstGeom prst="rect">
            <a:avLst/>
          </a:prstGeom>
          <a:noFill/>
        </p:spPr>
        <p:txBody>
          <a:bodyPr wrap="square" rtlCol="0">
            <a:spAutoFit/>
          </a:bodyPr>
          <a:lstStyle/>
          <a:p>
            <a:r>
              <a:rPr lang="en-US" dirty="0" smtClean="0">
                <a:latin typeface="Futura Hv BT" panose="020B0702020204020204" pitchFamily="34" charset="0"/>
              </a:rPr>
              <a:t>In-Migration</a:t>
            </a:r>
            <a:endParaRPr lang="en-US" dirty="0"/>
          </a:p>
          <a:p>
            <a:r>
              <a:rPr lang="en-US" dirty="0">
                <a:latin typeface="Arnhem Pro Bln" pitchFamily="50" charset="0"/>
              </a:rPr>
              <a:t>Atlanta is the epicenter of the Southeastern United States, drawing an estimated 52% of the nation’s net migration. </a:t>
            </a:r>
            <a:endParaRPr lang="en-US" dirty="0"/>
          </a:p>
        </p:txBody>
      </p:sp>
      <p:sp>
        <p:nvSpPr>
          <p:cNvPr id="7" name="TextBox 6"/>
          <p:cNvSpPr txBox="1"/>
          <p:nvPr/>
        </p:nvSpPr>
        <p:spPr>
          <a:xfrm>
            <a:off x="4191000" y="3683677"/>
            <a:ext cx="4752718" cy="2031325"/>
          </a:xfrm>
          <a:prstGeom prst="rect">
            <a:avLst/>
          </a:prstGeom>
          <a:noFill/>
        </p:spPr>
        <p:txBody>
          <a:bodyPr wrap="square" rtlCol="0">
            <a:spAutoFit/>
          </a:bodyPr>
          <a:lstStyle/>
          <a:p>
            <a:r>
              <a:rPr lang="en-US" dirty="0">
                <a:latin typeface="Futura Hv BT" panose="020B0702020204020204" pitchFamily="34" charset="0"/>
              </a:rPr>
              <a:t>Access  &amp; </a:t>
            </a:r>
            <a:r>
              <a:rPr lang="en-US" dirty="0" smtClean="0">
                <a:latin typeface="Futura Hv BT" panose="020B0702020204020204" pitchFamily="34" charset="0"/>
              </a:rPr>
              <a:t>Distribution  </a:t>
            </a:r>
          </a:p>
          <a:p>
            <a:r>
              <a:rPr lang="en-US" dirty="0" smtClean="0">
                <a:latin typeface="Arnhem Pro Bln" pitchFamily="50" charset="0"/>
              </a:rPr>
              <a:t>Atlanta </a:t>
            </a:r>
            <a:r>
              <a:rPr lang="en-US" dirty="0">
                <a:latin typeface="Arnhem Pro Bln" pitchFamily="50" charset="0"/>
              </a:rPr>
              <a:t>is at nexus of three major interstate corridors, within a day’s drive of all of Florida, the world’s largest passenger airport, the east coast’s fastest growing port (Savannah) and CSX &amp; Norfolk Southern intermodal </a:t>
            </a:r>
            <a:r>
              <a:rPr lang="en-US" dirty="0" smtClean="0">
                <a:latin typeface="Arnhem Pro Bln" pitchFamily="50" charset="0"/>
              </a:rPr>
              <a:t>facilities.</a:t>
            </a:r>
            <a:endParaRPr lang="en-US" dirty="0">
              <a:latin typeface="Arnhem Pro Bln" pitchFamily="50" charset="0"/>
            </a:endParaRPr>
          </a:p>
        </p:txBody>
      </p:sp>
      <p:pic>
        <p:nvPicPr>
          <p:cNvPr id="12" name="Picture 5" descr="N:\Team-Marketing\ResourceLibrary\Graphics\MSA_MarketPhotos\Savannah, GA\Cannon March 2007 107.jpg"/>
          <p:cNvPicPr>
            <a:picLocks noChangeAspect="1" noChangeArrowheads="1"/>
          </p:cNvPicPr>
          <p:nvPr/>
        </p:nvPicPr>
        <p:blipFill>
          <a:blip r:embed="rId3" cstate="print"/>
          <a:srcRect/>
          <a:stretch>
            <a:fillRect/>
          </a:stretch>
        </p:blipFill>
        <p:spPr bwMode="auto">
          <a:xfrm>
            <a:off x="1104645" y="3877513"/>
            <a:ext cx="2947557" cy="1608889"/>
          </a:xfrm>
          <a:prstGeom prst="rect">
            <a:avLst/>
          </a:prstGeom>
          <a:noFill/>
        </p:spPr>
      </p:pic>
    </p:spTree>
    <p:extLst>
      <p:ext uri="{BB962C8B-B14F-4D97-AF65-F5344CB8AC3E}">
        <p14:creationId xmlns:p14="http://schemas.microsoft.com/office/powerpoint/2010/main" val="340691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352" y="53975"/>
            <a:ext cx="7769225" cy="427039"/>
          </a:xfrm>
        </p:spPr>
        <p:txBody>
          <a:bodyPr/>
          <a:lstStyle/>
          <a:p>
            <a:r>
              <a:rPr lang="en-US" dirty="0">
                <a:latin typeface="Futura Bk BT" panose="020B0502020204020303" pitchFamily="34" charset="0"/>
              </a:rPr>
              <a:t>Atlanta Market Overview</a:t>
            </a:r>
          </a:p>
        </p:txBody>
      </p:sp>
      <p:sp>
        <p:nvSpPr>
          <p:cNvPr id="3" name="Rectangle 2"/>
          <p:cNvSpPr/>
          <p:nvPr/>
        </p:nvSpPr>
        <p:spPr>
          <a:xfrm>
            <a:off x="914400" y="762002"/>
            <a:ext cx="2358338" cy="954107"/>
          </a:xfrm>
          <a:prstGeom prst="rect">
            <a:avLst/>
          </a:prstGeom>
        </p:spPr>
        <p:txBody>
          <a:bodyPr wrap="none">
            <a:spAutoFit/>
          </a:bodyPr>
          <a:lstStyle/>
          <a:p>
            <a:r>
              <a:rPr lang="en-US" sz="3200" b="1" kern="0" dirty="0" smtClean="0">
                <a:solidFill>
                  <a:srgbClr val="006B54"/>
                </a:solidFill>
                <a:latin typeface="Futura Bk BT" panose="020B0502020204020303" pitchFamily="34" charset="0"/>
                <a:cs typeface="Arial" pitchFamily="34" charset="0"/>
              </a:rPr>
              <a:t>Atlanta</a:t>
            </a:r>
          </a:p>
          <a:p>
            <a:r>
              <a:rPr lang="en-US" sz="2400" b="1" kern="0" dirty="0" smtClean="0">
                <a:latin typeface="Futura Hv BT" panose="020B0702020204020204" pitchFamily="34" charset="0"/>
                <a:cs typeface="Arial" pitchFamily="34" charset="0"/>
              </a:rPr>
              <a:t>Market Drivers</a:t>
            </a:r>
          </a:p>
        </p:txBody>
      </p:sp>
      <p:pic>
        <p:nvPicPr>
          <p:cNvPr id="7170" name="Picture 2" descr="N:\Team-Research\Broker Requests\Cherry, John\2015-1-15_IPT Presentation\Georg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918" y="1023497"/>
            <a:ext cx="2209800" cy="2162175"/>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Connector 3"/>
          <p:cNvSpPr/>
          <p:nvPr/>
        </p:nvSpPr>
        <p:spPr>
          <a:xfrm>
            <a:off x="7289457" y="1453755"/>
            <a:ext cx="228600" cy="228600"/>
          </a:xfrm>
          <a:prstGeom prst="flowChartConnector">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9200" y="5849551"/>
            <a:ext cx="3810000" cy="215444"/>
          </a:xfrm>
          <a:prstGeom prst="rect">
            <a:avLst/>
          </a:prstGeom>
          <a:noFill/>
        </p:spPr>
        <p:txBody>
          <a:bodyPr wrap="square" rtlCol="0">
            <a:spAutoFit/>
          </a:bodyPr>
          <a:lstStyle/>
          <a:p>
            <a:r>
              <a:rPr lang="en-US" sz="800" dirty="0">
                <a:solidFill>
                  <a:srgbClr val="7F7F7F"/>
                </a:solidFill>
              </a:rPr>
              <a:t>Source: </a:t>
            </a:r>
            <a:r>
              <a:rPr lang="en-US" sz="800" dirty="0" smtClean="0">
                <a:solidFill>
                  <a:srgbClr val="838B91"/>
                </a:solidFill>
              </a:rPr>
              <a:t>US Census Bureau</a:t>
            </a:r>
            <a:endParaRPr lang="en-US" sz="800" dirty="0"/>
          </a:p>
        </p:txBody>
      </p:sp>
      <p:sp>
        <p:nvSpPr>
          <p:cNvPr id="6" name="TextBox 5"/>
          <p:cNvSpPr txBox="1"/>
          <p:nvPr/>
        </p:nvSpPr>
        <p:spPr>
          <a:xfrm>
            <a:off x="1066800" y="1828800"/>
            <a:ext cx="5667118" cy="1477328"/>
          </a:xfrm>
          <a:prstGeom prst="rect">
            <a:avLst/>
          </a:prstGeom>
          <a:noFill/>
        </p:spPr>
        <p:txBody>
          <a:bodyPr wrap="square" rtlCol="0">
            <a:spAutoFit/>
          </a:bodyPr>
          <a:lstStyle/>
          <a:p>
            <a:r>
              <a:rPr lang="en-US" dirty="0" smtClean="0">
                <a:latin typeface="Futura Hv BT" panose="020B0702020204020204" pitchFamily="34" charset="0"/>
              </a:rPr>
              <a:t>Cost</a:t>
            </a:r>
            <a:endParaRPr lang="en-US" dirty="0"/>
          </a:p>
          <a:p>
            <a:r>
              <a:rPr lang="en-US" dirty="0">
                <a:latin typeface="Arnhem Pro Bln" pitchFamily="50" charset="0"/>
              </a:rPr>
              <a:t>Atlanta is #1 in the nation for cost of business operations, and ranked </a:t>
            </a:r>
            <a:r>
              <a:rPr lang="en-US" dirty="0" smtClean="0">
                <a:latin typeface="Arnhem Pro Bln" pitchFamily="50" charset="0"/>
              </a:rPr>
              <a:t>as </a:t>
            </a:r>
            <a:r>
              <a:rPr lang="en-US" dirty="0">
                <a:latin typeface="Arnhem Pro Bln" pitchFamily="50" charset="0"/>
              </a:rPr>
              <a:t>the world’s “Most Competitive City.” Occupancy, labor, power, taxes are all favorable in comparison to other large metros.</a:t>
            </a:r>
          </a:p>
        </p:txBody>
      </p:sp>
      <p:pic>
        <p:nvPicPr>
          <p:cNvPr id="10" name="Picture 2"/>
          <p:cNvPicPr>
            <a:picLocks noChangeAspect="1" noChangeArrowheads="1"/>
          </p:cNvPicPr>
          <p:nvPr/>
        </p:nvPicPr>
        <p:blipFill>
          <a:blip r:embed="rId3" cstate="print"/>
          <a:srcRect/>
          <a:stretch>
            <a:fillRect/>
          </a:stretch>
        </p:blipFill>
        <p:spPr bwMode="auto">
          <a:xfrm>
            <a:off x="1219200" y="3442929"/>
            <a:ext cx="5867400" cy="3186473"/>
          </a:xfrm>
          <a:prstGeom prst="rect">
            <a:avLst/>
          </a:prstGeom>
          <a:noFill/>
          <a:ln w="9525">
            <a:noFill/>
            <a:miter lim="800000"/>
            <a:headEnd/>
            <a:tailEnd/>
          </a:ln>
        </p:spPr>
      </p:pic>
      <p:sp>
        <p:nvSpPr>
          <p:cNvPr id="11" name="TextBox 10"/>
          <p:cNvSpPr txBox="1"/>
          <p:nvPr/>
        </p:nvSpPr>
        <p:spPr>
          <a:xfrm>
            <a:off x="6934200" y="4696362"/>
            <a:ext cx="2105282" cy="1323439"/>
          </a:xfrm>
          <a:prstGeom prst="rect">
            <a:avLst/>
          </a:prstGeom>
          <a:solidFill>
            <a:schemeClr val="accent1">
              <a:lumMod val="20000"/>
              <a:lumOff val="80000"/>
            </a:schemeClr>
          </a:solidFill>
        </p:spPr>
        <p:txBody>
          <a:bodyPr wrap="square" rtlCol="0">
            <a:spAutoFit/>
          </a:bodyPr>
          <a:lstStyle/>
          <a:p>
            <a:r>
              <a:rPr lang="en-US" sz="1600" dirty="0" smtClean="0">
                <a:latin typeface="Arnhem Pro Bln" pitchFamily="50" charset="0"/>
              </a:rPr>
              <a:t>Low cost of business was the primary driver behind the Mercedes Benz relocation.</a:t>
            </a:r>
            <a:endParaRPr lang="en-US" sz="1600" b="1" dirty="0">
              <a:latin typeface="Arnhem Pro Bln" pitchFamily="50"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9625" y="3276601"/>
            <a:ext cx="1194435" cy="1194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00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CBRE University PPT Template">
  <a:themeElements>
    <a:clrScheme name="1_Default Design 1">
      <a:dk1>
        <a:srgbClr val="000000"/>
      </a:dk1>
      <a:lt1>
        <a:srgbClr val="FFFFFF"/>
      </a:lt1>
      <a:dk2>
        <a:srgbClr val="5E84B7"/>
      </a:dk2>
      <a:lt2>
        <a:srgbClr val="4A9A86"/>
      </a:lt2>
      <a:accent1>
        <a:srgbClr val="EBB670"/>
      </a:accent1>
      <a:accent2>
        <a:srgbClr val="65146F"/>
      </a:accent2>
      <a:accent3>
        <a:srgbClr val="FFFFFF"/>
      </a:accent3>
      <a:accent4>
        <a:srgbClr val="000000"/>
      </a:accent4>
      <a:accent5>
        <a:srgbClr val="F3D7BB"/>
      </a:accent5>
      <a:accent6>
        <a:srgbClr val="5B1164"/>
      </a:accent6>
      <a:hlink>
        <a:srgbClr val="D65048"/>
      </a:hlink>
      <a:folHlink>
        <a:srgbClr val="C4BB9F"/>
      </a:folHlink>
    </a:clrScheme>
    <a:fontScheme name="1_Default Design">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5E84B7"/>
        </a:dk2>
        <a:lt2>
          <a:srgbClr val="4A9A86"/>
        </a:lt2>
        <a:accent1>
          <a:srgbClr val="EBB670"/>
        </a:accent1>
        <a:accent2>
          <a:srgbClr val="65146F"/>
        </a:accent2>
        <a:accent3>
          <a:srgbClr val="FFFFFF"/>
        </a:accent3>
        <a:accent4>
          <a:srgbClr val="000000"/>
        </a:accent4>
        <a:accent5>
          <a:srgbClr val="F3D7BB"/>
        </a:accent5>
        <a:accent6>
          <a:srgbClr val="5B1164"/>
        </a:accent6>
        <a:hlink>
          <a:srgbClr val="D65048"/>
        </a:hlink>
        <a:folHlink>
          <a:srgbClr val="C4BB9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5E84B7"/>
      </a:dk2>
      <a:lt2>
        <a:srgbClr val="4A9A86"/>
      </a:lt2>
      <a:accent1>
        <a:srgbClr val="EBB670"/>
      </a:accent1>
      <a:accent2>
        <a:srgbClr val="65146F"/>
      </a:accent2>
      <a:accent3>
        <a:srgbClr val="FFFFFF"/>
      </a:accent3>
      <a:accent4>
        <a:srgbClr val="000000"/>
      </a:accent4>
      <a:accent5>
        <a:srgbClr val="F3D7BB"/>
      </a:accent5>
      <a:accent6>
        <a:srgbClr val="5B1164"/>
      </a:accent6>
      <a:hlink>
        <a:srgbClr val="D65048"/>
      </a:hlink>
      <a:folHlink>
        <a:srgbClr val="C4BB9F"/>
      </a:folHlink>
    </a:clrScheme>
    <a:fontScheme name="1_Default Design">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5E84B7"/>
        </a:dk2>
        <a:lt2>
          <a:srgbClr val="4A9A86"/>
        </a:lt2>
        <a:accent1>
          <a:srgbClr val="EBB670"/>
        </a:accent1>
        <a:accent2>
          <a:srgbClr val="65146F"/>
        </a:accent2>
        <a:accent3>
          <a:srgbClr val="FFFFFF"/>
        </a:accent3>
        <a:accent4>
          <a:srgbClr val="000000"/>
        </a:accent4>
        <a:accent5>
          <a:srgbClr val="F3D7BB"/>
        </a:accent5>
        <a:accent6>
          <a:srgbClr val="5B1164"/>
        </a:accent6>
        <a:hlink>
          <a:srgbClr val="D65048"/>
        </a:hlink>
        <a:folHlink>
          <a:srgbClr val="C4BB9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2410</Words>
  <Application>Microsoft Office PowerPoint</Application>
  <PresentationFormat>On-screen Show (4:3)</PresentationFormat>
  <Paragraphs>512</Paragraphs>
  <Slides>78</Slides>
  <Notes>1</Notes>
  <HiddenSlides>0</HiddenSlides>
  <MMClips>0</MMClips>
  <ScaleCrop>false</ScaleCrop>
  <HeadingPairs>
    <vt:vector size="6" baseType="variant">
      <vt:variant>
        <vt:lpstr>Theme</vt:lpstr>
      </vt:variant>
      <vt:variant>
        <vt:i4>2</vt:i4>
      </vt:variant>
      <vt:variant>
        <vt:lpstr>Links</vt:lpstr>
      </vt:variant>
      <vt:variant>
        <vt:i4>5</vt:i4>
      </vt:variant>
      <vt:variant>
        <vt:lpstr>Slide Titles</vt:lpstr>
      </vt:variant>
      <vt:variant>
        <vt:i4>78</vt:i4>
      </vt:variant>
    </vt:vector>
  </HeadingPairs>
  <TitlesOfParts>
    <vt:vector size="85" baseType="lpstr">
      <vt:lpstr>CBRE University PPT Template</vt:lpstr>
      <vt:lpstr>1_Default Design</vt:lpstr>
      <vt:lpstr>\\us.cbre.net\atldata\Team-Research\Slide Decks\Overall Atlanta\Atlanta_Slides Data.xlsx!Office![Atlanta_Slides Data.xlsx]Office Chart 5</vt:lpstr>
      <vt:lpstr>\\us.cbre.net\atldata\Team-Research\Slide Decks\Overall Atlanta\Atlanta_Slides Data.xlsx!Office![Atlanta_Slides Data.xlsx]Office Chart 4</vt:lpstr>
      <vt:lpstr>\\us.cbre.net\atldata\Team-Research\Slide Decks\Overall Atlanta\Atlanta_Slides Data.xlsx!Office![Atlanta_Slides Data.xlsx]Office Chart 1</vt:lpstr>
      <vt:lpstr>\\us.cbre.net\atldata\Team-Research\Slide Decks\Overall Atlanta\Atlanta_Slides Data.xlsx!Office![Atlanta_Slides Data.xlsx]Office Chart 6</vt:lpstr>
      <vt:lpstr>\\us.cbre.net\atldata\Team-Research\Slide Decks\Overall Atlanta\Atlanta_Slides Data.xlsx!Investment Sales![Atlanta_Slides Data.xlsx]Investment Sales Chart 1</vt:lpstr>
      <vt:lpstr>PowerPoint Presentation</vt:lpstr>
      <vt:lpstr>Presentation Overview</vt:lpstr>
      <vt:lpstr>History of the Office Building</vt:lpstr>
      <vt:lpstr>History of the Office Building</vt:lpstr>
      <vt:lpstr>History of the Office Building</vt:lpstr>
      <vt:lpstr>History of the Office Building</vt:lpstr>
      <vt:lpstr>History of the Office Building</vt:lpstr>
      <vt:lpstr>Atlanta Market Overview</vt:lpstr>
      <vt:lpstr>Atlanta Market Overview</vt:lpstr>
      <vt:lpstr>Atlanta Market Overview</vt:lpstr>
      <vt:lpstr>Atlanta Market Overview</vt:lpstr>
      <vt:lpstr>Atlanta Market Overview</vt:lpstr>
      <vt:lpstr>Atlanta Market Overview</vt:lpstr>
      <vt:lpstr>Atlanta Market Overview</vt:lpstr>
      <vt:lpstr>Atlanta Market Overview</vt:lpstr>
      <vt:lpstr>Atlanta Market Overview</vt:lpstr>
      <vt:lpstr>Atlanta Market Overview</vt:lpstr>
      <vt:lpstr>Types of Office Buildings</vt:lpstr>
      <vt:lpstr>Types of Office Buildings</vt:lpstr>
      <vt:lpstr>Market Analysis Overview</vt:lpstr>
      <vt:lpstr>Property Data and Interview-Check Lists</vt:lpstr>
      <vt:lpstr>The Three Approaches to Value</vt:lpstr>
      <vt:lpstr>Cost Approach</vt:lpstr>
      <vt:lpstr>Cost Approach</vt:lpstr>
      <vt:lpstr>Cost Approach</vt:lpstr>
      <vt:lpstr>Cost Approach</vt:lpstr>
      <vt:lpstr>Sales Comparison Approach</vt:lpstr>
      <vt:lpstr>Sales Comparison Approach</vt:lpstr>
      <vt:lpstr>Sales Comparison Approach</vt:lpstr>
      <vt:lpstr> Sales Comparison Approach</vt:lpstr>
      <vt:lpstr>Sales Comparison Approach</vt:lpstr>
      <vt:lpstr>Sales Comparison Approach</vt:lpstr>
      <vt:lpstr>Sales Comparison Approach</vt:lpstr>
      <vt:lpstr>Income Approach</vt:lpstr>
      <vt:lpstr>Income Approach</vt:lpstr>
      <vt:lpstr>PowerPoint Presentation</vt:lpstr>
      <vt:lpstr>Income Approach</vt:lpstr>
      <vt:lpstr>Income Approach</vt:lpstr>
      <vt:lpstr>Income Approach</vt:lpstr>
      <vt:lpstr>Income Approach</vt:lpstr>
      <vt:lpstr>Direct Capitalization</vt:lpstr>
      <vt:lpstr>Direct Capitalization</vt:lpstr>
      <vt:lpstr>Direct Capitalization</vt:lpstr>
      <vt:lpstr>Direct Capitalization</vt:lpstr>
      <vt:lpstr>Direct Capitalization</vt:lpstr>
      <vt:lpstr>Direct Capitalization</vt:lpstr>
      <vt:lpstr>Direct Capitalization</vt:lpstr>
      <vt:lpstr>Direct Capitalization</vt:lpstr>
      <vt:lpstr>Direct Capitalization</vt:lpstr>
      <vt:lpstr>Direct Capitalization</vt:lpstr>
      <vt:lpstr>Direct Capitalization</vt:lpstr>
      <vt:lpstr>Income Approach</vt:lpstr>
      <vt:lpstr>Discounted Cash Flow</vt:lpstr>
      <vt:lpstr>Discounted Cash Flow</vt:lpstr>
      <vt:lpstr>Discounted Cash Flow</vt:lpstr>
      <vt:lpstr>Discounted Cash Flow</vt:lpstr>
      <vt:lpstr>Discounted Cash Flow</vt:lpstr>
      <vt:lpstr>Discounted Cash Flow</vt:lpstr>
      <vt:lpstr>Appraisal Curve Balls</vt:lpstr>
      <vt:lpstr>Appraisal Curve Balls</vt:lpstr>
      <vt:lpstr>Appraisal Curve Balls</vt:lpstr>
      <vt:lpstr>Appraisal Curve Balls</vt:lpstr>
      <vt:lpstr>Appraisal Curve Balls</vt:lpstr>
      <vt:lpstr>Appraisal Curve Balls</vt:lpstr>
      <vt:lpstr>Appraisal Curve Balls</vt:lpstr>
      <vt:lpstr>Appraisal Curve Balls</vt:lpstr>
      <vt:lpstr>New Office Designs</vt:lpstr>
      <vt:lpstr>New Office Designs</vt:lpstr>
      <vt:lpstr>New Office Designs</vt:lpstr>
      <vt:lpstr>New Office Designs</vt:lpstr>
      <vt:lpstr>New Office Designs</vt:lpstr>
      <vt:lpstr>New Office Designs</vt:lpstr>
      <vt:lpstr>New Office Designs</vt:lpstr>
      <vt:lpstr>New Office Designs</vt:lpstr>
      <vt:lpstr>New Office Designs</vt:lpstr>
      <vt:lpstr>New Office Designs</vt:lpstr>
      <vt:lpstr>Contact Information</vt:lpstr>
      <vt:lpstr>Q&amp;A Session</vt:lpstr>
    </vt:vector>
  </TitlesOfParts>
  <Company>CBRE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CBRE</dc:creator>
  <cp:lastModifiedBy>Cherry, John @ Atlanta</cp:lastModifiedBy>
  <cp:revision>265</cp:revision>
  <dcterms:created xsi:type="dcterms:W3CDTF">2015-01-29T16:24:01Z</dcterms:created>
  <dcterms:modified xsi:type="dcterms:W3CDTF">2015-08-04T17:31:16Z</dcterms:modified>
</cp:coreProperties>
</file>